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349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2" r:id="rId24"/>
    <p:sldId id="285" r:id="rId25"/>
    <p:sldId id="286" r:id="rId26"/>
    <p:sldId id="287" r:id="rId27"/>
    <p:sldId id="288" r:id="rId28"/>
    <p:sldId id="289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51" r:id="rId37"/>
    <p:sldId id="301" r:id="rId38"/>
    <p:sldId id="302" r:id="rId39"/>
    <p:sldId id="303" r:id="rId40"/>
    <p:sldId id="350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52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  <p:sldId id="324" r:id="rId63"/>
    <p:sldId id="325" r:id="rId64"/>
    <p:sldId id="326" r:id="rId65"/>
    <p:sldId id="327" r:id="rId66"/>
    <p:sldId id="328" r:id="rId67"/>
    <p:sldId id="329" r:id="rId68"/>
    <p:sldId id="330" r:id="rId69"/>
    <p:sldId id="331" r:id="rId70"/>
    <p:sldId id="332" r:id="rId71"/>
    <p:sldId id="333" r:id="rId72"/>
    <p:sldId id="334" r:id="rId73"/>
    <p:sldId id="335" r:id="rId74"/>
    <p:sldId id="353" r:id="rId75"/>
    <p:sldId id="354" r:id="rId76"/>
    <p:sldId id="355" r:id="rId77"/>
    <p:sldId id="336" r:id="rId78"/>
    <p:sldId id="337" r:id="rId79"/>
    <p:sldId id="338" r:id="rId80"/>
    <p:sldId id="339" r:id="rId81"/>
    <p:sldId id="340" r:id="rId82"/>
    <p:sldId id="341" r:id="rId83"/>
    <p:sldId id="342" r:id="rId84"/>
    <p:sldId id="343" r:id="rId85"/>
    <p:sldId id="344" r:id="rId86"/>
    <p:sldId id="345" r:id="rId87"/>
    <p:sldId id="346" r:id="rId88"/>
    <p:sldId id="347" r:id="rId89"/>
    <p:sldId id="348" r:id="rId90"/>
    <p:sldId id="356" r:id="rId91"/>
    <p:sldId id="358" r:id="rId92"/>
    <p:sldId id="359" r:id="rId93"/>
    <p:sldId id="360" r:id="rId94"/>
    <p:sldId id="361" r:id="rId95"/>
    <p:sldId id="362" r:id="rId96"/>
    <p:sldId id="363" r:id="rId97"/>
    <p:sldId id="364" r:id="rId98"/>
    <p:sldId id="365" r:id="rId99"/>
    <p:sldId id="366" r:id="rId100"/>
    <p:sldId id="367" r:id="rId101"/>
    <p:sldId id="368" r:id="rId102"/>
    <p:sldId id="369" r:id="rId103"/>
    <p:sldId id="370" r:id="rId104"/>
    <p:sldId id="371" r:id="rId105"/>
    <p:sldId id="372" r:id="rId106"/>
    <p:sldId id="373" r:id="rId107"/>
    <p:sldId id="374" r:id="rId108"/>
    <p:sldId id="375" r:id="rId109"/>
    <p:sldId id="376" r:id="rId110"/>
    <p:sldId id="377" r:id="rId111"/>
    <p:sldId id="378" r:id="rId112"/>
    <p:sldId id="379" r:id="rId113"/>
    <p:sldId id="380" r:id="rId114"/>
    <p:sldId id="381" r:id="rId115"/>
    <p:sldId id="382" r:id="rId116"/>
    <p:sldId id="383" r:id="rId117"/>
    <p:sldId id="384" r:id="rId118"/>
    <p:sldId id="385" r:id="rId119"/>
    <p:sldId id="386" r:id="rId1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38" autoAdjust="0"/>
    <p:restoredTop sz="94679"/>
  </p:normalViewPr>
  <p:slideViewPr>
    <p:cSldViewPr snapToGrid="0">
      <p:cViewPr varScale="1">
        <p:scale>
          <a:sx n="84" d="100"/>
          <a:sy n="84" d="100"/>
        </p:scale>
        <p:origin x="20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slide" Target="slides/slide119.xml"/><Relationship Id="rId121" Type="http://schemas.openxmlformats.org/officeDocument/2006/relationships/notesMaster" Target="notesMasters/notesMaster1.xml"/><Relationship Id="rId122" Type="http://schemas.openxmlformats.org/officeDocument/2006/relationships/presProps" Target="presProps.xml"/><Relationship Id="rId123" Type="http://schemas.openxmlformats.org/officeDocument/2006/relationships/viewProps" Target="viewProps.xml"/><Relationship Id="rId124" Type="http://schemas.openxmlformats.org/officeDocument/2006/relationships/theme" Target="theme/theme1.xml"/><Relationship Id="rId12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BC230-2B99-4DEE-BA87-7987A7D7FB66}" type="datetimeFigureOut">
              <a:rPr lang="en-US" smtClean="0"/>
              <a:t>5/2/19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73A3E-0181-4518-B71C-00A90E1CD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7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0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1.xml"/></Relationships>
</file>

<file path=ppt/notesSlides/_rels/notesSlide10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2.xml"/></Relationships>
</file>

<file path=ppt/notesSlides/_rels/notesSlide10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3.xml"/></Relationships>
</file>

<file path=ppt/notesSlides/_rels/notesSlide10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4.xml"/></Relationships>
</file>

<file path=ppt/notesSlides/_rels/notesSlide10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5.xml"/></Relationships>
</file>

<file path=ppt/notesSlides/_rels/notesSlide10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6.xml"/></Relationships>
</file>

<file path=ppt/notesSlides/_rels/notesSlide10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7.xml"/></Relationships>
</file>

<file path=ppt/notesSlides/_rels/notesSlide10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8.xml"/></Relationships>
</file>

<file path=ppt/notesSlides/_rels/notesSlide10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9.xml"/></Relationships>
</file>

<file path=ppt/notesSlides/_rels/notesSlide10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1.xml"/></Relationships>
</file>

<file path=ppt/notesSlides/_rels/notesSlide1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2.xml"/></Relationships>
</file>

<file path=ppt/notesSlides/_rels/notesSlide1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3.xml"/></Relationships>
</file>

<file path=ppt/notesSlides/_rels/notesSlide1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4.xml"/></Relationships>
</file>

<file path=ppt/notesSlides/_rels/notesSlide1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5.xml"/></Relationships>
</file>

<file path=ppt/notesSlides/_rels/notesSlide1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6.xml"/></Relationships>
</file>

<file path=ppt/notesSlides/_rels/notesSlide1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7.xml"/></Relationships>
</file>

<file path=ppt/notesSlides/_rels/notesSlide1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8.xml"/></Relationships>
</file>

<file path=ppt/notesSlides/_rels/notesSlide1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8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9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9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_rels/notesSlide9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4.xml"/></Relationships>
</file>

<file path=ppt/notesSlides/_rels/notesSlide9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5.xml"/></Relationships>
</file>

<file path=ppt/notesSlides/_rels/notesSlide9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6.xml"/></Relationships>
</file>

<file path=ppt/notesSlides/_rels/notesSlide9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7.xml"/></Relationships>
</file>

<file path=ppt/notesSlides/_rels/notesSlide9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8.xml"/></Relationships>
</file>

<file path=ppt/notesSlides/_rels/notesSlide9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9.xml"/></Relationships>
</file>

<file path=ppt/notesSlides/_rels/notesSlide9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zero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024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Oxygen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56336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+5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16652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except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38694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11141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Calcium phosphate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51206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</a:t>
            </a:r>
            <a:r>
              <a:rPr lang="en-US" baseline="30000" dirty="0"/>
              <a:t>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0539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35011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ym typeface="Wingdings" panose="05000000000000000000" pitchFamily="2" charset="2"/>
              </a:rPr>
              <a:t>Ca(OH)</a:t>
            </a:r>
            <a:r>
              <a:rPr lang="en-US" sz="1200" baseline="-25000" dirty="0">
                <a:sym typeface="Wingdings" panose="05000000000000000000" pitchFamily="2" charset="2"/>
              </a:rPr>
              <a:t>2</a:t>
            </a:r>
            <a:r>
              <a:rPr lang="en-US" sz="1200" dirty="0">
                <a:sym typeface="Wingdings" panose="05000000000000000000" pitchFamily="2" charset="2"/>
              </a:rPr>
              <a:t> + CsNO</a:t>
            </a:r>
            <a:r>
              <a:rPr lang="en-US" sz="1200" baseline="-25000" dirty="0">
                <a:sym typeface="Wingdings" panose="05000000000000000000" pitchFamily="2" charset="2"/>
              </a:rPr>
              <a:t>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82225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ym typeface="Wingdings" panose="05000000000000000000" pitchFamily="2" charset="2"/>
              </a:rPr>
              <a:t>Ca(OH)</a:t>
            </a:r>
            <a:r>
              <a:rPr lang="en-US" sz="1200" baseline="-25000" dirty="0">
                <a:sym typeface="Wingdings" panose="05000000000000000000" pitchFamily="2" charset="2"/>
              </a:rPr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60525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10.16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66715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 x 10</a:t>
            </a:r>
            <a:r>
              <a:rPr lang="en-US" baseline="30000" dirty="0"/>
              <a:t>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849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nitrogen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65341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 x 10</a:t>
            </a:r>
            <a:r>
              <a:rPr lang="en-US" baseline="30000" dirty="0"/>
              <a:t>-4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27446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 x 10</a:t>
            </a:r>
            <a:r>
              <a:rPr lang="en-US" baseline="30000" dirty="0"/>
              <a:t>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19379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22211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26773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12 atm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241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0.25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46754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50397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1.25 moles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30536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 atm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497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14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SeO</a:t>
            </a:r>
            <a:r>
              <a:rPr lang="en-US" baseline="-25000" dirty="0"/>
              <a:t>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208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23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724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reverse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665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321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005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87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5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303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Neither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616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421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reverse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762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405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isoelectronic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552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[Pb</a:t>
            </a:r>
            <a:r>
              <a:rPr lang="en-US" baseline="30000" dirty="0"/>
              <a:t>2+</a:t>
            </a:r>
            <a:r>
              <a:rPr lang="en-US" baseline="0" dirty="0"/>
              <a:t>][I</a:t>
            </a:r>
            <a:r>
              <a:rPr lang="en-US" baseline="30000" dirty="0"/>
              <a:t>-</a:t>
            </a:r>
            <a:r>
              <a:rPr lang="en-US" baseline="0" dirty="0"/>
              <a:t>]</a:t>
            </a:r>
            <a:r>
              <a:rPr lang="en-US" baseline="30000" dirty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672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402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equal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067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Trigonal bipyramidal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33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713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C-C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590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at high temps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3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971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3290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Hydrogen bonds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851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&lt;120, &lt;180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136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690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LiCl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4225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893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Rate = k[A][B]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05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7146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Rate = k[A]</a:t>
            </a:r>
            <a:r>
              <a:rPr lang="en-US" baseline="30000" dirty="0"/>
              <a:t>2</a:t>
            </a:r>
            <a:r>
              <a:rPr lang="en-US" dirty="0"/>
              <a:t>[B]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043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1/[A]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6274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0037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60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1142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HNO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3445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5286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acidic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5927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1154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liquid and solid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98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894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2478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unsaturated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1322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123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6275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A-C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4100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0728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6653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07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baseline="0" dirty="0"/>
              <a:t>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9218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metallic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34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7844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ionic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75568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emitted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18032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baseline="30000" dirty="0"/>
              <a:t>-1</a:t>
            </a:r>
            <a:r>
              <a:rPr lang="en-US" baseline="0" dirty="0"/>
              <a:t>s</a:t>
            </a:r>
            <a:r>
              <a:rPr lang="en-US" baseline="30000" dirty="0"/>
              <a:t>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4309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3473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51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Ln[NO]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16781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1277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78925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baseline="0" dirty="0"/>
              <a:t>CO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5048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49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108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+4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1428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</a:t>
            </a:r>
            <a:r>
              <a:rPr lang="en-US" baseline="30000" dirty="0"/>
              <a:t>2+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3280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34248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60014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65621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34950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1x10</a:t>
            </a:r>
            <a:r>
              <a:rPr lang="en-US" baseline="30000" dirty="0"/>
              <a:t>-3</a:t>
            </a:r>
            <a:r>
              <a:rPr lang="en-US" baseline="0" dirty="0"/>
              <a:t>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9051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1x10</a:t>
            </a:r>
            <a:r>
              <a:rPr lang="en-US" baseline="30000" dirty="0"/>
              <a:t>-11</a:t>
            </a:r>
            <a:r>
              <a:rPr lang="en-US" baseline="0" dirty="0"/>
              <a:t>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26402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1x10</a:t>
            </a:r>
            <a:r>
              <a:rPr lang="en-US" baseline="30000" dirty="0"/>
              <a:t>-2</a:t>
            </a:r>
            <a:r>
              <a:rPr lang="en-US" baseline="0" dirty="0"/>
              <a:t>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05132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 of HX is greater than pH of HA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16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Trigonal planar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51536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62210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94718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negative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61932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endothermic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84940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44.8 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4693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baseline="0" dirty="0"/>
              <a:t>H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80800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05305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Equal energy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76228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About 30 atm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84305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of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20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seesaw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02525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1400 kJ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77635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92981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14477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0.5M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38346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27504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27233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04033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19623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0.5 moles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06639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+3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273A3E-0181-4518-B71C-00A90E1CDE3D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61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C81284-B198-48DC-B20E-25467031F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CB0A731-85E0-4C15-A34D-F9BAA76C2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A9D1249-588E-4D8D-9205-7FD78D56D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080D-FB1D-46AA-AB4C-2C55F4959081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12EADC5-821F-405C-8B38-82F4139B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837141-A3B7-4349-BBFF-183DB545D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9A4B-ABB8-410A-863D-20D40C92E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8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BE483F-C835-49B3-BF0F-1CF4875C7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1F58C9D-58B5-4F64-9513-B1FA29FFE9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89C81C-BFC2-4FA8-A625-5EC00D4F2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080D-FB1D-46AA-AB4C-2C55F4959081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D029D2-D85E-4269-B23F-F4C5B519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CFB401-D1D6-4C31-B91C-57F622E39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9A4B-ABB8-410A-863D-20D40C92E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9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FD52616-E014-4119-BBD9-9CEC3271EA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FE58906-AD6E-4530-B71E-11042721F6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9E6128-563F-43DB-B5D6-2958BE9D9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080D-FB1D-46AA-AB4C-2C55F4959081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11C48D-B9F7-4CED-9492-EDE267744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AF688C-56F1-4F0E-AE15-32E5CB642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9A4B-ABB8-410A-863D-20D40C92E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5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1F4652-1F2A-44CA-9463-6DAE7E4CD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C692B8-D6ED-4D92-9581-027EFE6A0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B2B8C1-6246-4D4B-9841-29035513C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080D-FB1D-46AA-AB4C-2C55F4959081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FE0FAA-4AF7-4EC0-BB80-F2EF73284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F70317-25B4-4456-BA49-CA6237D83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9A4B-ABB8-410A-863D-20D40C92E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0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3D6CF9-0F7B-40D5-8A9F-914D1533C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AC94925-2DD0-451B-8585-7EE7AD1C1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54A774-8E44-4418-A868-4475E87F2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080D-FB1D-46AA-AB4C-2C55F4959081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13BCCC-6EB3-4408-9036-CF6B6DC9D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215930-617D-4D6E-8D23-11EC059D7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9A4B-ABB8-410A-863D-20D40C92E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7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5517B7-DFFF-4204-90AF-BCEDF817E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5934CA-E92D-4AA9-9027-4CB59D5FE2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BD4F3F6-8F56-4FDF-9C8A-504EDB75E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94D0F1D-31B5-4CC9-9890-564F1C434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080D-FB1D-46AA-AB4C-2C55F4959081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0EDB8F-8C17-427D-8F5B-119619840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8685243-7ADC-4F95-A35D-6B142CE5D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9A4B-ABB8-410A-863D-20D40C92E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8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6A8BD0-3B6F-4228-9E78-F9093099F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0F51807-535C-433F-8E7C-FD09F03D5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36A3C67-A47B-45DC-90C5-437D70627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3E4E316-D737-4223-9202-411D61F820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1376FC4-F633-469C-B3E2-164CAB5E69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C57F716-617E-499F-8B22-C0ACD8557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080D-FB1D-46AA-AB4C-2C55F4959081}" type="datetimeFigureOut">
              <a:rPr lang="en-US" smtClean="0"/>
              <a:t>5/2/19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52599E9-6DD5-4CDE-8F3C-A65766C9F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418A2DE-E256-4ED5-AE19-7EC22BF6B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9A4B-ABB8-410A-863D-20D40C92E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00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D42AA7-3D73-40FB-8E94-2B43D8209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5ED23A6-29E2-41C4-95D2-3D6526E49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080D-FB1D-46AA-AB4C-2C55F4959081}" type="datetimeFigureOut">
              <a:rPr lang="en-US" smtClean="0"/>
              <a:t>5/2/19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5CC71F2-B8E4-4ACA-B183-89D7D165F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FABAC69-71FD-462C-ABB6-F419D871E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9A4B-ABB8-410A-863D-20D40C92E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14FE629-68CD-404B-8F9B-26A80039F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080D-FB1D-46AA-AB4C-2C55F4959081}" type="datetimeFigureOut">
              <a:rPr lang="en-US" smtClean="0"/>
              <a:t>5/2/19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E0DCC25-8709-4E69-90C7-3D4A85DC3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7360B6F-3835-4A6D-9898-C87637E02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9A4B-ABB8-410A-863D-20D40C92E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9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5856D3-A72A-4683-833D-76E625B69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F2DB99-42BB-478D-9549-B5AE94C15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9190A4D-E2CB-43B8-8971-BB381C769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0B389FC-9C91-4DE6-A44E-536202D61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080D-FB1D-46AA-AB4C-2C55F4959081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BA1B44C-24FC-4E5E-AE3C-2A9A55A1D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9A8BE3-4428-4A24-9B7E-CFC272EF9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9A4B-ABB8-410A-863D-20D40C92E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9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078952-DEDD-464C-AC22-AE4C92378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DDA1ECD-4248-48EB-9282-F26B1BBE51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225DA8C-809D-4390-9398-3F91EC1A3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FA7E1D-9BC8-4927-81EB-E2F6AB3D4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080D-FB1D-46AA-AB4C-2C55F4959081}" type="datetimeFigureOut">
              <a:rPr lang="en-US" smtClean="0"/>
              <a:t>5/2/19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DF26D99-A785-4D33-B129-5D09F706A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84A6C6A-06D9-49E3-AECF-812A65194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79A4B-ABB8-410A-863D-20D40C92E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0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C8BA654-2B06-458E-AF80-204E4D5C9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B8B0AB2-3FED-4FB4-B0D9-586C64C22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581072-52DF-4504-8625-F1EFC7F9E5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3080D-FB1D-46AA-AB4C-2C55F4959081}" type="datetimeFigureOut">
              <a:rPr lang="en-US" smtClean="0"/>
              <a:t>5/2/19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142376-B1BC-4BA7-9509-FFE03BDFFA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715D6C-0B12-4E87-B172-96725BBD6A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79A4B-ABB8-410A-863D-20D40C92E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9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9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0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4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5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9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0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3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4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5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6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9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0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9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0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5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9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0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4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5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1852654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b="1" dirty="0"/>
              <a:t>Br</a:t>
            </a:r>
            <a:r>
              <a:rPr lang="en-US" sz="9000" b="1" baseline="-25000" dirty="0"/>
              <a:t>2</a:t>
            </a:r>
            <a:r>
              <a:rPr lang="en-US" sz="9000" b="1" dirty="0"/>
              <a:t>(l)</a:t>
            </a:r>
            <a:br>
              <a:rPr lang="en-US" sz="9000" b="1" dirty="0"/>
            </a:br>
            <a:r>
              <a:rPr lang="en-US" sz="9000" b="1" dirty="0"/>
              <a:t>ΔH</a:t>
            </a:r>
            <a:r>
              <a:rPr lang="en-US" sz="9000" b="1" baseline="-25000" dirty="0"/>
              <a:t>f</a:t>
            </a:r>
            <a:r>
              <a:rPr lang="en-US" sz="9000" b="1" baseline="30000" dirty="0"/>
              <a:t>◦</a:t>
            </a:r>
            <a:r>
              <a:rPr lang="en-US" sz="9000" b="1" baseline="-25000" dirty="0"/>
              <a:t> </a:t>
            </a:r>
            <a:r>
              <a:rPr lang="en-US" sz="9000" b="1" dirty="0"/>
              <a:t>= ?</a:t>
            </a:r>
          </a:p>
        </p:txBody>
      </p:sp>
    </p:spTree>
    <p:extLst>
      <p:ext uri="{BB962C8B-B14F-4D97-AF65-F5344CB8AC3E}">
        <p14:creationId xmlns:p14="http://schemas.microsoft.com/office/powerpoint/2010/main" val="363412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631882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N</a:t>
            </a:r>
            <a:r>
              <a:rPr lang="en-US" sz="9000" baseline="-25000" dirty="0"/>
              <a:t>2</a:t>
            </a:r>
            <a:r>
              <a:rPr lang="en-US" sz="9000" dirty="0"/>
              <a:t> vs. O</a:t>
            </a:r>
            <a:r>
              <a:rPr lang="en-US" sz="9000" baseline="-25000" dirty="0"/>
              <a:t>2</a:t>
            </a:r>
            <a:r>
              <a:rPr lang="en-US" sz="9000" dirty="0"/>
              <a:t/>
            </a:r>
            <a:br>
              <a:rPr lang="en-US" sz="9000" dirty="0"/>
            </a:br>
            <a:r>
              <a:rPr lang="en-US" sz="9000" dirty="0"/>
              <a:t> </a:t>
            </a:r>
            <a:r>
              <a:rPr lang="en-US" sz="9000" b="1" dirty="0"/>
              <a:t>Longer bond?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8446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054951"/>
            <a:ext cx="11958762" cy="2595562"/>
          </a:xfrm>
        </p:spPr>
        <p:txBody>
          <a:bodyPr>
            <a:noAutofit/>
          </a:bodyPr>
          <a:lstStyle/>
          <a:p>
            <a:r>
              <a:rPr lang="en-US" sz="8000" dirty="0"/>
              <a:t>C</a:t>
            </a:r>
            <a:r>
              <a:rPr lang="en-US" sz="8000" baseline="-25000" dirty="0"/>
              <a:t>2</a:t>
            </a:r>
            <a:r>
              <a:rPr lang="en-US" sz="8000" dirty="0"/>
              <a:t>O</a:t>
            </a:r>
            <a:r>
              <a:rPr lang="en-US" sz="8000" baseline="-25000" dirty="0"/>
              <a:t>4</a:t>
            </a:r>
            <a:r>
              <a:rPr lang="en-US" sz="8000" baseline="30000" dirty="0"/>
              <a:t>2-</a:t>
            </a:r>
            <a:r>
              <a:rPr lang="en-US" sz="8000" dirty="0">
                <a:sym typeface="Wingdings" panose="05000000000000000000" pitchFamily="2" charset="2"/>
              </a:rPr>
              <a:t/>
            </a:r>
            <a:br>
              <a:rPr lang="en-US" sz="8000" dirty="0">
                <a:sym typeface="Wingdings" panose="05000000000000000000" pitchFamily="2" charset="2"/>
              </a:rPr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b="1" dirty="0"/>
              <a:t>Oxidation number of carbon?</a:t>
            </a:r>
            <a:endParaRPr lang="en-US" sz="8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4701131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054951"/>
            <a:ext cx="11958762" cy="2595562"/>
          </a:xfrm>
        </p:spPr>
        <p:txBody>
          <a:bodyPr>
            <a:noAutofit/>
          </a:bodyPr>
          <a:lstStyle/>
          <a:p>
            <a:r>
              <a:rPr lang="en-US" sz="8000" dirty="0"/>
              <a:t>HNO</a:t>
            </a:r>
            <a:r>
              <a:rPr lang="en-US" sz="8000" baseline="-25000" dirty="0"/>
              <a:t>3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b="1" dirty="0"/>
              <a:t>Oxidation number of nitrogen?</a:t>
            </a:r>
            <a:endParaRPr lang="en-US" sz="8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3791330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054951"/>
            <a:ext cx="11958762" cy="2595562"/>
          </a:xfrm>
        </p:spPr>
        <p:txBody>
          <a:bodyPr>
            <a:noAutofit/>
          </a:bodyPr>
          <a:lstStyle/>
          <a:p>
            <a:r>
              <a:rPr lang="en-US" sz="8000" dirty="0"/>
              <a:t>a.HNO</a:t>
            </a:r>
            <a:r>
              <a:rPr lang="en-US" sz="8000" baseline="-25000" dirty="0"/>
              <a:t>3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/>
              <a:t> b.H</a:t>
            </a:r>
            <a:r>
              <a:rPr lang="en-US" sz="8000" baseline="-25000" dirty="0"/>
              <a:t>2</a:t>
            </a:r>
            <a:r>
              <a:rPr lang="en-US" sz="8000" dirty="0"/>
              <a:t>SO</a:t>
            </a:r>
            <a:r>
              <a:rPr lang="en-US" sz="8000" baseline="-25000" dirty="0"/>
              <a:t>3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/>
              <a:t> c.H</a:t>
            </a:r>
            <a:r>
              <a:rPr lang="en-US" sz="8000" baseline="-25000" dirty="0"/>
              <a:t>2</a:t>
            </a:r>
            <a:r>
              <a:rPr lang="en-US" sz="8000" dirty="0"/>
              <a:t>CO</a:t>
            </a:r>
            <a:r>
              <a:rPr lang="en-US" sz="8000" baseline="-25000" dirty="0"/>
              <a:t>3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/>
              <a:t>  d.NH</a:t>
            </a:r>
            <a:r>
              <a:rPr lang="en-US" sz="8000" baseline="-25000" dirty="0"/>
              <a:t>4</a:t>
            </a:r>
            <a:r>
              <a:rPr lang="en-US" sz="8000" dirty="0"/>
              <a:t>OH</a:t>
            </a:r>
            <a:br>
              <a:rPr lang="en-US" sz="8000" dirty="0"/>
            </a:br>
            <a:r>
              <a:rPr lang="en-US" sz="8000" b="1" dirty="0"/>
              <a:t>Forms a gas?</a:t>
            </a:r>
            <a:endParaRPr lang="en-US" sz="8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9087000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054951"/>
            <a:ext cx="11958762" cy="2595562"/>
          </a:xfrm>
        </p:spPr>
        <p:txBody>
          <a:bodyPr>
            <a:noAutofit/>
          </a:bodyPr>
          <a:lstStyle/>
          <a:p>
            <a:r>
              <a:rPr lang="en-US" sz="8000" dirty="0"/>
              <a:t>     a.HClO</a:t>
            </a:r>
            <a:r>
              <a:rPr lang="en-US" sz="8000" baseline="-25000" dirty="0"/>
              <a:t>4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/>
              <a:t>      b.H</a:t>
            </a:r>
            <a:r>
              <a:rPr lang="en-US" sz="8000" baseline="-25000" dirty="0"/>
              <a:t>2</a:t>
            </a:r>
            <a:r>
              <a:rPr lang="en-US" sz="8000" dirty="0"/>
              <a:t>SO</a:t>
            </a:r>
            <a:r>
              <a:rPr lang="en-US" sz="8000" baseline="-25000" dirty="0"/>
              <a:t>3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/>
              <a:t>      c.H</a:t>
            </a:r>
            <a:r>
              <a:rPr lang="en-US" sz="8000" baseline="-25000" dirty="0"/>
              <a:t>2</a:t>
            </a:r>
            <a:r>
              <a:rPr lang="en-US" sz="8000" dirty="0"/>
              <a:t>CO</a:t>
            </a:r>
            <a:r>
              <a:rPr lang="en-US" sz="8000" baseline="-25000" dirty="0"/>
              <a:t>3</a:t>
            </a:r>
            <a:br>
              <a:rPr lang="en-US" sz="8000" baseline="-25000" dirty="0"/>
            </a:br>
            <a:r>
              <a:rPr lang="en-US" sz="8000" baseline="-25000" dirty="0"/>
              <a:t> </a:t>
            </a:r>
            <a:r>
              <a:rPr lang="en-US" sz="8000" dirty="0" err="1"/>
              <a:t>d.HF</a:t>
            </a:r>
            <a:r>
              <a:rPr lang="en-US" sz="8000" dirty="0"/>
              <a:t> </a:t>
            </a:r>
            <a:br>
              <a:rPr lang="en-US" sz="8000" dirty="0"/>
            </a:br>
            <a:r>
              <a:rPr lang="en-US" sz="8000" b="1" dirty="0"/>
              <a:t>Strong Acid?</a:t>
            </a:r>
            <a:endParaRPr lang="en-US" sz="8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751561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054951"/>
            <a:ext cx="11958762" cy="2595562"/>
          </a:xfrm>
        </p:spPr>
        <p:txBody>
          <a:bodyPr>
            <a:noAutofit/>
          </a:bodyPr>
          <a:lstStyle/>
          <a:p>
            <a:r>
              <a:rPr lang="en-US" sz="8000" dirty="0"/>
              <a:t>Ca</a:t>
            </a:r>
            <a:r>
              <a:rPr lang="en-US" sz="8000" baseline="-25000" dirty="0"/>
              <a:t>3</a:t>
            </a:r>
            <a:r>
              <a:rPr lang="en-US" sz="8000" dirty="0"/>
              <a:t>PO</a:t>
            </a:r>
            <a:r>
              <a:rPr lang="en-US" sz="8000" baseline="-25000" dirty="0"/>
              <a:t>4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/>
              <a:t>     </a:t>
            </a:r>
            <a:br>
              <a:rPr lang="en-US" sz="8000" dirty="0"/>
            </a:br>
            <a:r>
              <a:rPr lang="en-US" sz="8000" b="1" dirty="0"/>
              <a:t>Name?</a:t>
            </a:r>
            <a:endParaRPr lang="en-US" sz="8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4142605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054951"/>
            <a:ext cx="11958762" cy="2595562"/>
          </a:xfrm>
        </p:spPr>
        <p:txBody>
          <a:bodyPr>
            <a:noAutofit/>
          </a:bodyPr>
          <a:lstStyle/>
          <a:p>
            <a:r>
              <a:rPr lang="en-US" sz="8000" dirty="0"/>
              <a:t>NaOH</a:t>
            </a:r>
            <a:r>
              <a:rPr lang="en-US" sz="8000" baseline="-25000" dirty="0"/>
              <a:t>(</a:t>
            </a:r>
            <a:r>
              <a:rPr lang="en-US" sz="8000" baseline="-25000" dirty="0" err="1"/>
              <a:t>aq</a:t>
            </a:r>
            <a:r>
              <a:rPr lang="en-US" sz="8000" baseline="-25000" dirty="0"/>
              <a:t>)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/>
              <a:t>     </a:t>
            </a:r>
            <a:br>
              <a:rPr lang="en-US" sz="8000" dirty="0"/>
            </a:br>
            <a:r>
              <a:rPr lang="en-US" sz="8000" b="1" dirty="0"/>
              <a:t>Spectator Ion?</a:t>
            </a:r>
            <a:endParaRPr lang="en-US" sz="8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9914565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054951"/>
            <a:ext cx="11958762" cy="2595562"/>
          </a:xfrm>
        </p:spPr>
        <p:txBody>
          <a:bodyPr>
            <a:noAutofit/>
          </a:bodyPr>
          <a:lstStyle/>
          <a:p>
            <a:r>
              <a:rPr lang="en-US" sz="6500" dirty="0">
                <a:solidFill>
                  <a:srgbClr val="00B050"/>
                </a:solidFill>
              </a:rPr>
              <a:t>Na</a:t>
            </a:r>
            <a:r>
              <a:rPr lang="en-US" sz="6500" dirty="0">
                <a:solidFill>
                  <a:srgbClr val="FF0000"/>
                </a:solidFill>
              </a:rPr>
              <a:t>OH</a:t>
            </a:r>
            <a:r>
              <a:rPr lang="en-US" sz="6500" baseline="-25000" dirty="0"/>
              <a:t>(</a:t>
            </a:r>
            <a:r>
              <a:rPr lang="en-US" sz="6500" baseline="-25000" dirty="0" err="1"/>
              <a:t>aq</a:t>
            </a:r>
            <a:r>
              <a:rPr lang="en-US" sz="6500" baseline="-25000" dirty="0"/>
              <a:t>)</a:t>
            </a:r>
            <a:r>
              <a:rPr lang="en-US" sz="6500" dirty="0"/>
              <a:t> + H</a:t>
            </a:r>
            <a:r>
              <a:rPr lang="en-US" sz="6500" dirty="0">
                <a:solidFill>
                  <a:srgbClr val="00B0F0"/>
                </a:solidFill>
              </a:rPr>
              <a:t>F</a:t>
            </a:r>
            <a:r>
              <a:rPr lang="en-US" sz="6500" baseline="-25000" dirty="0"/>
              <a:t>(</a:t>
            </a:r>
            <a:r>
              <a:rPr lang="en-US" sz="6500" baseline="-25000" dirty="0" err="1"/>
              <a:t>aq</a:t>
            </a:r>
            <a:r>
              <a:rPr lang="en-US" sz="6500" baseline="-25000" dirty="0"/>
              <a:t>)</a:t>
            </a:r>
            <a:r>
              <a:rPr lang="en-US" sz="6500" dirty="0"/>
              <a:t> </a:t>
            </a:r>
            <a:r>
              <a:rPr lang="en-US" sz="6500" dirty="0">
                <a:sym typeface="Wingdings" panose="05000000000000000000" pitchFamily="2" charset="2"/>
              </a:rPr>
              <a:t> </a:t>
            </a:r>
            <a:r>
              <a:rPr lang="en-US" sz="6500" dirty="0">
                <a:solidFill>
                  <a:srgbClr val="7030A0"/>
                </a:solidFill>
                <a:sym typeface="Wingdings" panose="05000000000000000000" pitchFamily="2" charset="2"/>
              </a:rPr>
              <a:t>H</a:t>
            </a:r>
            <a:r>
              <a:rPr lang="en-US" sz="6500" baseline="-25000" dirty="0">
                <a:solidFill>
                  <a:srgbClr val="7030A0"/>
                </a:solidFill>
                <a:sym typeface="Wingdings" panose="05000000000000000000" pitchFamily="2" charset="2"/>
              </a:rPr>
              <a:t>2</a:t>
            </a:r>
            <a:r>
              <a:rPr lang="en-US" sz="6500" dirty="0">
                <a:solidFill>
                  <a:srgbClr val="7030A0"/>
                </a:solidFill>
                <a:sym typeface="Wingdings" panose="05000000000000000000" pitchFamily="2" charset="2"/>
              </a:rPr>
              <a:t>O</a:t>
            </a:r>
            <a:r>
              <a:rPr lang="en-US" sz="6500" baseline="-25000" dirty="0">
                <a:sym typeface="Wingdings" panose="05000000000000000000" pitchFamily="2" charset="2"/>
              </a:rPr>
              <a:t>(l)</a:t>
            </a:r>
            <a:r>
              <a:rPr lang="en-US" sz="6500" dirty="0">
                <a:sym typeface="Wingdings" panose="05000000000000000000" pitchFamily="2" charset="2"/>
              </a:rPr>
              <a:t> + </a:t>
            </a:r>
            <a:r>
              <a:rPr lang="en-US" sz="6500" dirty="0" err="1">
                <a:solidFill>
                  <a:srgbClr val="00B050"/>
                </a:solidFill>
                <a:sym typeface="Wingdings" panose="05000000000000000000" pitchFamily="2" charset="2"/>
              </a:rPr>
              <a:t>Na</a:t>
            </a:r>
            <a:r>
              <a:rPr lang="en-US" sz="6500" dirty="0" err="1">
                <a:solidFill>
                  <a:srgbClr val="00B0F0"/>
                </a:solidFill>
                <a:sym typeface="Wingdings" panose="05000000000000000000" pitchFamily="2" charset="2"/>
              </a:rPr>
              <a:t>F</a:t>
            </a:r>
            <a:r>
              <a:rPr lang="en-US" sz="6500" baseline="-25000" dirty="0">
                <a:sym typeface="Wingdings" panose="05000000000000000000" pitchFamily="2" charset="2"/>
              </a:rPr>
              <a:t>(</a:t>
            </a:r>
            <a:r>
              <a:rPr lang="en-US" sz="6500" baseline="-25000" dirty="0" err="1">
                <a:sym typeface="Wingdings" panose="05000000000000000000" pitchFamily="2" charset="2"/>
              </a:rPr>
              <a:t>aq</a:t>
            </a:r>
            <a:r>
              <a:rPr lang="en-US" sz="6500" baseline="-25000" dirty="0">
                <a:sym typeface="Wingdings" panose="05000000000000000000" pitchFamily="2" charset="2"/>
              </a:rPr>
              <a:t>)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/>
              <a:t>     </a:t>
            </a:r>
            <a:br>
              <a:rPr lang="en-US" sz="8000" dirty="0"/>
            </a:br>
            <a:r>
              <a:rPr lang="en-US" sz="8000" b="1" dirty="0"/>
              <a:t>Color of spectator ion(s)?</a:t>
            </a:r>
            <a:endParaRPr lang="en-US" sz="8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9974081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054951"/>
            <a:ext cx="11958762" cy="2595562"/>
          </a:xfrm>
        </p:spPr>
        <p:txBody>
          <a:bodyPr>
            <a:noAutofit/>
          </a:bodyPr>
          <a:lstStyle/>
          <a:p>
            <a:r>
              <a:rPr lang="en-US" sz="8000" dirty="0" err="1"/>
              <a:t>CsOH</a:t>
            </a:r>
            <a:r>
              <a:rPr lang="en-US" sz="8000" baseline="-25000" dirty="0"/>
              <a:t>(</a:t>
            </a:r>
            <a:r>
              <a:rPr lang="en-US" sz="8000" baseline="-25000" dirty="0" err="1"/>
              <a:t>aq</a:t>
            </a:r>
            <a:r>
              <a:rPr lang="en-US" sz="8000" baseline="-25000" dirty="0"/>
              <a:t>)</a:t>
            </a:r>
            <a:r>
              <a:rPr lang="en-US" sz="8000" dirty="0"/>
              <a:t> + Ca(NO</a:t>
            </a:r>
            <a:r>
              <a:rPr lang="en-US" sz="8000" baseline="-25000" dirty="0"/>
              <a:t>3</a:t>
            </a:r>
            <a:r>
              <a:rPr lang="en-US" sz="8000" dirty="0"/>
              <a:t>)</a:t>
            </a:r>
            <a:r>
              <a:rPr lang="en-US" sz="8000" baseline="-25000" dirty="0"/>
              <a:t>2(</a:t>
            </a:r>
            <a:r>
              <a:rPr lang="en-US" sz="8000" baseline="-25000" dirty="0" err="1"/>
              <a:t>aq</a:t>
            </a:r>
            <a:r>
              <a:rPr lang="en-US" sz="8000" baseline="-25000" dirty="0"/>
              <a:t>)</a:t>
            </a:r>
            <a:r>
              <a:rPr lang="en-US" sz="8000" dirty="0"/>
              <a:t> </a:t>
            </a:r>
            <a:r>
              <a:rPr lang="en-US" sz="8000" dirty="0">
                <a:sym typeface="Wingdings" panose="05000000000000000000" pitchFamily="2" charset="2"/>
              </a:rPr>
              <a:t>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/>
              <a:t>     </a:t>
            </a:r>
            <a:br>
              <a:rPr lang="en-US" sz="8000" dirty="0"/>
            </a:br>
            <a:r>
              <a:rPr lang="en-US" sz="8000" b="1" dirty="0"/>
              <a:t>Identify products?</a:t>
            </a:r>
            <a:endParaRPr lang="en-US" sz="8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494476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054951"/>
            <a:ext cx="11958762" cy="2595562"/>
          </a:xfrm>
        </p:spPr>
        <p:txBody>
          <a:bodyPr>
            <a:noAutofit/>
          </a:bodyPr>
          <a:lstStyle/>
          <a:p>
            <a:r>
              <a:rPr lang="en-US" sz="5000" dirty="0" err="1"/>
              <a:t>CsOH</a:t>
            </a:r>
            <a:r>
              <a:rPr lang="en-US" sz="5000" baseline="-25000" dirty="0"/>
              <a:t>(</a:t>
            </a:r>
            <a:r>
              <a:rPr lang="en-US" sz="5000" baseline="-25000" dirty="0" err="1"/>
              <a:t>aq</a:t>
            </a:r>
            <a:r>
              <a:rPr lang="en-US" sz="5000" baseline="-25000" dirty="0"/>
              <a:t>)</a:t>
            </a:r>
            <a:r>
              <a:rPr lang="en-US" sz="5000" dirty="0"/>
              <a:t> + Ca(NO</a:t>
            </a:r>
            <a:r>
              <a:rPr lang="en-US" sz="5000" baseline="-25000" dirty="0"/>
              <a:t>3</a:t>
            </a:r>
            <a:r>
              <a:rPr lang="en-US" sz="5000" dirty="0"/>
              <a:t>)</a:t>
            </a:r>
            <a:r>
              <a:rPr lang="en-US" sz="5000" baseline="-25000" dirty="0"/>
              <a:t>2(</a:t>
            </a:r>
            <a:r>
              <a:rPr lang="en-US" sz="5000" baseline="-25000" dirty="0" err="1"/>
              <a:t>aq</a:t>
            </a:r>
            <a:r>
              <a:rPr lang="en-US" sz="5000" baseline="-25000" dirty="0"/>
              <a:t>)</a:t>
            </a:r>
            <a:r>
              <a:rPr lang="en-US" sz="5000" dirty="0"/>
              <a:t> </a:t>
            </a:r>
            <a:r>
              <a:rPr lang="en-US" sz="5000" dirty="0">
                <a:sym typeface="Wingdings" panose="05000000000000000000" pitchFamily="2" charset="2"/>
              </a:rPr>
              <a:t> Ca(OH)</a:t>
            </a:r>
            <a:r>
              <a:rPr lang="en-US" sz="5000" baseline="-25000" dirty="0">
                <a:sym typeface="Wingdings" panose="05000000000000000000" pitchFamily="2" charset="2"/>
              </a:rPr>
              <a:t>2</a:t>
            </a:r>
            <a:r>
              <a:rPr lang="en-US" sz="5000" dirty="0">
                <a:sym typeface="Wingdings" panose="05000000000000000000" pitchFamily="2" charset="2"/>
              </a:rPr>
              <a:t> + CsNO</a:t>
            </a:r>
            <a:r>
              <a:rPr lang="en-US" sz="5000" baseline="-25000" dirty="0">
                <a:sym typeface="Wingdings" panose="05000000000000000000" pitchFamily="2" charset="2"/>
              </a:rPr>
              <a:t>3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8000" dirty="0"/>
              <a:t>     </a:t>
            </a:r>
            <a:br>
              <a:rPr lang="en-US" sz="8000" dirty="0"/>
            </a:br>
            <a:r>
              <a:rPr lang="en-US" sz="8000" b="1" dirty="0"/>
              <a:t>Identify precipitate?</a:t>
            </a:r>
            <a:endParaRPr lang="en-US" sz="8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5995243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054951"/>
            <a:ext cx="11958762" cy="2595562"/>
          </a:xfrm>
        </p:spPr>
        <p:txBody>
          <a:bodyPr>
            <a:noAutofit/>
          </a:bodyPr>
          <a:lstStyle/>
          <a:p>
            <a:r>
              <a:rPr lang="en-US" sz="8000" dirty="0"/>
              <a:t>pH = 3.84</a:t>
            </a:r>
            <a:br>
              <a:rPr lang="en-US" sz="8000" dirty="0"/>
            </a:br>
            <a:r>
              <a:rPr lang="en-US" sz="8000" dirty="0"/>
              <a:t>     </a:t>
            </a:r>
            <a:br>
              <a:rPr lang="en-US" sz="8000" dirty="0"/>
            </a:br>
            <a:r>
              <a:rPr lang="en-US" sz="8000" b="1" dirty="0"/>
              <a:t>pOH?</a:t>
            </a:r>
            <a:endParaRPr lang="en-US" sz="8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80147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631882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N</a:t>
            </a:r>
            <a:r>
              <a:rPr lang="en-US" sz="9000" baseline="-25000" dirty="0"/>
              <a:t>2</a:t>
            </a:r>
            <a:r>
              <a:rPr lang="en-US" sz="9000" dirty="0"/>
              <a:t> vs. O</a:t>
            </a:r>
            <a:r>
              <a:rPr lang="en-US" sz="9000" baseline="-25000" dirty="0"/>
              <a:t>2</a:t>
            </a:r>
            <a:r>
              <a:rPr lang="en-US" sz="9000" dirty="0"/>
              <a:t/>
            </a:r>
            <a:br>
              <a:rPr lang="en-US" sz="9000" dirty="0"/>
            </a:br>
            <a:r>
              <a:rPr lang="en-US" sz="9000" dirty="0"/>
              <a:t> </a:t>
            </a:r>
            <a:r>
              <a:rPr lang="en-US" sz="9000" b="1" dirty="0"/>
              <a:t>Greater bond energy?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460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054951"/>
            <a:ext cx="11958762" cy="2595562"/>
          </a:xfrm>
        </p:spPr>
        <p:txBody>
          <a:bodyPr>
            <a:noAutofit/>
          </a:bodyPr>
          <a:lstStyle/>
          <a:p>
            <a:r>
              <a:rPr lang="en-US" sz="8000" dirty="0"/>
              <a:t>6 x 10</a:t>
            </a:r>
            <a:r>
              <a:rPr lang="en-US" sz="8000" baseline="30000" dirty="0"/>
              <a:t>-3</a:t>
            </a:r>
            <a:r>
              <a:rPr lang="en-US" sz="8000" dirty="0"/>
              <a:t>/2 x 10</a:t>
            </a:r>
            <a:r>
              <a:rPr lang="en-US" sz="8000" baseline="30000" dirty="0"/>
              <a:t>-1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/>
              <a:t>     </a:t>
            </a:r>
            <a:br>
              <a:rPr lang="en-US" sz="8000" dirty="0"/>
            </a:br>
            <a:r>
              <a:rPr lang="en-US" sz="8000" b="1" dirty="0"/>
              <a:t>Answer?</a:t>
            </a:r>
            <a:endParaRPr lang="en-US" sz="8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715811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054951"/>
            <a:ext cx="11958762" cy="2595562"/>
          </a:xfrm>
        </p:spPr>
        <p:txBody>
          <a:bodyPr>
            <a:noAutofit/>
          </a:bodyPr>
          <a:lstStyle/>
          <a:p>
            <a:r>
              <a:rPr lang="en-US" sz="8000" dirty="0"/>
              <a:t>(3 x 10</a:t>
            </a:r>
            <a:r>
              <a:rPr lang="en-US" sz="8000" baseline="30000" dirty="0"/>
              <a:t>-3</a:t>
            </a:r>
            <a:r>
              <a:rPr lang="en-US" sz="8000" dirty="0"/>
              <a:t>)(2 x 10</a:t>
            </a:r>
            <a:r>
              <a:rPr lang="en-US" sz="8000" baseline="30000" dirty="0"/>
              <a:t>-1</a:t>
            </a:r>
            <a:r>
              <a:rPr lang="en-US" sz="8000" dirty="0"/>
              <a:t>)</a:t>
            </a:r>
            <a:br>
              <a:rPr lang="en-US" sz="8000" dirty="0"/>
            </a:br>
            <a:r>
              <a:rPr lang="en-US" sz="8000" dirty="0"/>
              <a:t>     </a:t>
            </a:r>
            <a:br>
              <a:rPr lang="en-US" sz="8000" dirty="0"/>
            </a:br>
            <a:r>
              <a:rPr lang="en-US" sz="8000" b="1" dirty="0"/>
              <a:t>Answer?</a:t>
            </a:r>
            <a:endParaRPr lang="en-US" sz="8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8809425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054951"/>
            <a:ext cx="11958762" cy="2595562"/>
          </a:xfrm>
        </p:spPr>
        <p:txBody>
          <a:bodyPr>
            <a:noAutofit/>
          </a:bodyPr>
          <a:lstStyle/>
          <a:p>
            <a:r>
              <a:rPr lang="en-US" sz="8000" dirty="0"/>
              <a:t>0.004/0.02</a:t>
            </a:r>
            <a:br>
              <a:rPr lang="en-US" sz="8000" dirty="0"/>
            </a:br>
            <a:r>
              <a:rPr lang="en-US" sz="8000" dirty="0"/>
              <a:t>     </a:t>
            </a:r>
            <a:br>
              <a:rPr lang="en-US" sz="8000" dirty="0"/>
            </a:br>
            <a:r>
              <a:rPr lang="en-US" sz="8000" b="1" dirty="0"/>
              <a:t>Answer?</a:t>
            </a:r>
            <a:endParaRPr lang="en-US" sz="8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9443156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054951"/>
            <a:ext cx="11958762" cy="2595562"/>
          </a:xfrm>
        </p:spPr>
        <p:txBody>
          <a:bodyPr>
            <a:noAutofit/>
          </a:bodyPr>
          <a:lstStyle/>
          <a:p>
            <a:r>
              <a:rPr lang="en-US" sz="8000" dirty="0"/>
              <a:t>-log (1x10</a:t>
            </a:r>
            <a:r>
              <a:rPr lang="en-US" sz="8000" baseline="30000" dirty="0"/>
              <a:t>-6</a:t>
            </a:r>
            <a:r>
              <a:rPr lang="en-US" sz="8000" dirty="0"/>
              <a:t>)</a:t>
            </a:r>
            <a:br>
              <a:rPr lang="en-US" sz="8000" dirty="0"/>
            </a:br>
            <a:r>
              <a:rPr lang="en-US" sz="8000" dirty="0"/>
              <a:t>     </a:t>
            </a:r>
            <a:br>
              <a:rPr lang="en-US" sz="8000" dirty="0"/>
            </a:br>
            <a:r>
              <a:rPr lang="en-US" sz="8000" b="1" dirty="0"/>
              <a:t>Answer?</a:t>
            </a:r>
            <a:endParaRPr lang="en-US" sz="8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41509030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054951"/>
            <a:ext cx="11958762" cy="2595562"/>
          </a:xfrm>
        </p:spPr>
        <p:txBody>
          <a:bodyPr>
            <a:noAutofit/>
          </a:bodyPr>
          <a:lstStyle/>
          <a:p>
            <a:r>
              <a:rPr lang="en-US" sz="8000" dirty="0"/>
              <a:t>K</a:t>
            </a:r>
            <a:r>
              <a:rPr lang="en-US" sz="8000" baseline="-25000" dirty="0"/>
              <a:t>a</a:t>
            </a:r>
            <a:r>
              <a:rPr lang="en-US" sz="8000" dirty="0"/>
              <a:t> = 1 x 10</a:t>
            </a:r>
            <a:r>
              <a:rPr lang="en-US" sz="8000" baseline="30000" dirty="0"/>
              <a:t>-4</a:t>
            </a:r>
            <a:br>
              <a:rPr lang="en-US" sz="8000" baseline="30000" dirty="0"/>
            </a:br>
            <a:r>
              <a:rPr lang="en-US" sz="8000" dirty="0"/>
              <a:t>     </a:t>
            </a:r>
            <a:br>
              <a:rPr lang="en-US" sz="8000" dirty="0"/>
            </a:br>
            <a:r>
              <a:rPr lang="en-US" sz="8000" b="1" dirty="0" err="1"/>
              <a:t>pK</a:t>
            </a:r>
            <a:r>
              <a:rPr lang="en-US" sz="8000" b="1" baseline="-25000" dirty="0" err="1"/>
              <a:t>a</a:t>
            </a:r>
            <a:r>
              <a:rPr lang="en-US" sz="8000" b="1" dirty="0"/>
              <a:t>?</a:t>
            </a:r>
            <a:endParaRPr lang="en-US" sz="8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3764903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067801"/>
            <a:ext cx="11958762" cy="2569863"/>
          </a:xfrm>
        </p:spPr>
        <p:txBody>
          <a:bodyPr>
            <a:noAutofit/>
          </a:bodyPr>
          <a:lstStyle/>
          <a:p>
            <a:r>
              <a:rPr lang="en-US" sz="8000" dirty="0"/>
              <a:t>     </a:t>
            </a:r>
            <a:br>
              <a:rPr lang="en-US" sz="8000" dirty="0"/>
            </a:br>
            <a:r>
              <a:rPr lang="en-US" sz="8000" b="1" dirty="0"/>
              <a:t>Total pressure?</a:t>
            </a:r>
            <a:endParaRPr lang="en-US" sz="8000" b="1" dirty="0">
              <a:sym typeface="Wingdings" panose="05000000000000000000" pitchFamily="2" charset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486FEF-EB89-424F-8E30-470F57F784C2}"/>
              </a:ext>
            </a:extLst>
          </p:cNvPr>
          <p:cNvSpPr txBox="1"/>
          <p:nvPr/>
        </p:nvSpPr>
        <p:spPr>
          <a:xfrm>
            <a:off x="933061" y="587829"/>
            <a:ext cx="5299788" cy="313932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  <a:p>
            <a:r>
              <a:rPr lang="en-US" dirty="0"/>
              <a:t>	</a:t>
            </a:r>
            <a:r>
              <a:rPr lang="en-US" sz="5000" dirty="0"/>
              <a:t>  N</a:t>
            </a:r>
            <a:r>
              <a:rPr lang="en-US" sz="5000" baseline="-25000" dirty="0"/>
              <a:t>2(g)</a:t>
            </a:r>
            <a:endParaRPr lang="en-US" sz="5000" dirty="0"/>
          </a:p>
          <a:p>
            <a:r>
              <a:rPr lang="en-US" sz="5000" dirty="0"/>
              <a:t> 		         O</a:t>
            </a:r>
            <a:r>
              <a:rPr lang="en-US" sz="5000" baseline="-25000" dirty="0"/>
              <a:t>2(g)</a:t>
            </a:r>
            <a:endParaRPr lang="en-US" sz="5000" dirty="0"/>
          </a:p>
          <a:p>
            <a:r>
              <a:rPr lang="en-US" sz="5000" dirty="0"/>
              <a:t>  N</a:t>
            </a:r>
            <a:r>
              <a:rPr lang="en-US" sz="5000" baseline="-25000" dirty="0"/>
              <a:t>2</a:t>
            </a:r>
            <a:r>
              <a:rPr lang="en-US" sz="5000" dirty="0"/>
              <a:t>O</a:t>
            </a:r>
            <a:r>
              <a:rPr lang="en-US" sz="5000" baseline="-25000" dirty="0"/>
              <a:t>4(g)</a:t>
            </a:r>
          </a:p>
          <a:p>
            <a:endParaRPr lang="en-US" baseline="-25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7362B2D-B94D-43B1-B3A5-97AEF70E163E}"/>
              </a:ext>
            </a:extLst>
          </p:cNvPr>
          <p:cNvSpPr txBox="1"/>
          <p:nvPr/>
        </p:nvSpPr>
        <p:spPr>
          <a:xfrm>
            <a:off x="6792686" y="751344"/>
            <a:ext cx="45440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P</a:t>
            </a:r>
            <a:r>
              <a:rPr lang="en-US" sz="5000" baseline="-25000" dirty="0"/>
              <a:t>N2</a:t>
            </a:r>
            <a:r>
              <a:rPr lang="en-US" sz="5000" dirty="0"/>
              <a:t> = 3 atm</a:t>
            </a:r>
          </a:p>
          <a:p>
            <a:r>
              <a:rPr lang="en-US" sz="5000" dirty="0"/>
              <a:t>P</a:t>
            </a:r>
            <a:r>
              <a:rPr lang="en-US" sz="5000" baseline="-25000" dirty="0"/>
              <a:t>O2</a:t>
            </a:r>
            <a:r>
              <a:rPr lang="en-US" sz="5000" dirty="0"/>
              <a:t> = 5 atm</a:t>
            </a:r>
          </a:p>
          <a:p>
            <a:r>
              <a:rPr lang="en-US" sz="5000" dirty="0"/>
              <a:t>P</a:t>
            </a:r>
            <a:r>
              <a:rPr lang="en-US" sz="5000" baseline="-25000" dirty="0"/>
              <a:t>N2O4</a:t>
            </a:r>
            <a:r>
              <a:rPr lang="en-US" sz="5000" dirty="0"/>
              <a:t> = 4 atm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3507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067801"/>
            <a:ext cx="11958762" cy="2569863"/>
          </a:xfrm>
        </p:spPr>
        <p:txBody>
          <a:bodyPr>
            <a:noAutofit/>
          </a:bodyPr>
          <a:lstStyle/>
          <a:p>
            <a:r>
              <a:rPr lang="en-US" sz="8000" dirty="0"/>
              <a:t>     </a:t>
            </a:r>
            <a:br>
              <a:rPr lang="en-US" sz="8000" dirty="0"/>
            </a:br>
            <a:r>
              <a:rPr lang="en-US" sz="8000" b="1" dirty="0"/>
              <a:t>Mole Fraction for N</a:t>
            </a:r>
            <a:r>
              <a:rPr lang="en-US" sz="8000" b="1" baseline="-25000" dirty="0"/>
              <a:t>2</a:t>
            </a:r>
            <a:r>
              <a:rPr lang="en-US" sz="8000" b="1" dirty="0"/>
              <a:t>?</a:t>
            </a:r>
            <a:endParaRPr lang="en-US" sz="8000" b="1" dirty="0">
              <a:sym typeface="Wingdings" panose="05000000000000000000" pitchFamily="2" charset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486FEF-EB89-424F-8E30-470F57F784C2}"/>
              </a:ext>
            </a:extLst>
          </p:cNvPr>
          <p:cNvSpPr txBox="1"/>
          <p:nvPr/>
        </p:nvSpPr>
        <p:spPr>
          <a:xfrm>
            <a:off x="933061" y="587829"/>
            <a:ext cx="5299788" cy="313932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  <a:p>
            <a:r>
              <a:rPr lang="en-US" dirty="0"/>
              <a:t>	</a:t>
            </a:r>
            <a:r>
              <a:rPr lang="en-US" sz="5000" dirty="0"/>
              <a:t>  N</a:t>
            </a:r>
            <a:r>
              <a:rPr lang="en-US" sz="5000" baseline="-25000" dirty="0"/>
              <a:t>2(g)</a:t>
            </a:r>
            <a:endParaRPr lang="en-US" sz="5000" dirty="0"/>
          </a:p>
          <a:p>
            <a:r>
              <a:rPr lang="en-US" sz="5000" dirty="0"/>
              <a:t> 		         O</a:t>
            </a:r>
            <a:r>
              <a:rPr lang="en-US" sz="5000" baseline="-25000" dirty="0"/>
              <a:t>2(g)</a:t>
            </a:r>
            <a:endParaRPr lang="en-US" sz="5000" dirty="0"/>
          </a:p>
          <a:p>
            <a:r>
              <a:rPr lang="en-US" sz="5000" dirty="0"/>
              <a:t>  N</a:t>
            </a:r>
            <a:r>
              <a:rPr lang="en-US" sz="5000" baseline="-25000" dirty="0"/>
              <a:t>2</a:t>
            </a:r>
            <a:r>
              <a:rPr lang="en-US" sz="5000" dirty="0"/>
              <a:t>O</a:t>
            </a:r>
            <a:r>
              <a:rPr lang="en-US" sz="5000" baseline="-25000" dirty="0"/>
              <a:t>4(g)</a:t>
            </a:r>
          </a:p>
          <a:p>
            <a:endParaRPr lang="en-US" baseline="-25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7362B2D-B94D-43B1-B3A5-97AEF70E163E}"/>
              </a:ext>
            </a:extLst>
          </p:cNvPr>
          <p:cNvSpPr txBox="1"/>
          <p:nvPr/>
        </p:nvSpPr>
        <p:spPr>
          <a:xfrm>
            <a:off x="6792686" y="751344"/>
            <a:ext cx="45440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P</a:t>
            </a:r>
            <a:r>
              <a:rPr lang="en-US" sz="5000" baseline="-25000" dirty="0"/>
              <a:t>N2</a:t>
            </a:r>
            <a:r>
              <a:rPr lang="en-US" sz="5000" dirty="0"/>
              <a:t> = 3 atm</a:t>
            </a:r>
          </a:p>
          <a:p>
            <a:r>
              <a:rPr lang="en-US" sz="5000" dirty="0"/>
              <a:t>P</a:t>
            </a:r>
            <a:r>
              <a:rPr lang="en-US" sz="5000" baseline="-25000" dirty="0"/>
              <a:t>O2</a:t>
            </a:r>
            <a:r>
              <a:rPr lang="en-US" sz="5000" dirty="0"/>
              <a:t> = 5 atm</a:t>
            </a:r>
          </a:p>
          <a:p>
            <a:r>
              <a:rPr lang="en-US" sz="5000" dirty="0"/>
              <a:t>P</a:t>
            </a:r>
            <a:r>
              <a:rPr lang="en-US" sz="5000" baseline="-25000" dirty="0"/>
              <a:t>N2O4</a:t>
            </a:r>
            <a:r>
              <a:rPr lang="en-US" sz="5000" dirty="0"/>
              <a:t> = 4 atm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7101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727150"/>
            <a:ext cx="11958762" cy="2569863"/>
          </a:xfrm>
        </p:spPr>
        <p:txBody>
          <a:bodyPr>
            <a:noAutofit/>
          </a:bodyPr>
          <a:lstStyle/>
          <a:p>
            <a:r>
              <a:rPr lang="en-US" sz="8000" dirty="0"/>
              <a:t>     </a:t>
            </a:r>
            <a:br>
              <a:rPr lang="en-US" sz="8000" dirty="0"/>
            </a:br>
            <a:r>
              <a:rPr lang="en-US" sz="8000" b="1" dirty="0"/>
              <a:t>True or False:  </a:t>
            </a:r>
            <a:br>
              <a:rPr lang="en-US" sz="8000" b="1" dirty="0"/>
            </a:br>
            <a:r>
              <a:rPr lang="en-US" sz="8000" b="1" dirty="0"/>
              <a:t>There are more moles of O</a:t>
            </a:r>
            <a:r>
              <a:rPr lang="en-US" sz="8000" b="1" baseline="-25000" dirty="0"/>
              <a:t>2.</a:t>
            </a:r>
            <a:endParaRPr lang="en-US" sz="8000" b="1" dirty="0">
              <a:sym typeface="Wingdings" panose="05000000000000000000" pitchFamily="2" charset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486FEF-EB89-424F-8E30-470F57F784C2}"/>
              </a:ext>
            </a:extLst>
          </p:cNvPr>
          <p:cNvSpPr txBox="1"/>
          <p:nvPr/>
        </p:nvSpPr>
        <p:spPr>
          <a:xfrm>
            <a:off x="933061" y="587829"/>
            <a:ext cx="5299788" cy="313932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  <a:p>
            <a:r>
              <a:rPr lang="en-US" dirty="0"/>
              <a:t>	</a:t>
            </a:r>
            <a:r>
              <a:rPr lang="en-US" sz="5000" dirty="0"/>
              <a:t>  N</a:t>
            </a:r>
            <a:r>
              <a:rPr lang="en-US" sz="5000" baseline="-25000" dirty="0"/>
              <a:t>2(g)</a:t>
            </a:r>
            <a:endParaRPr lang="en-US" sz="5000" dirty="0"/>
          </a:p>
          <a:p>
            <a:r>
              <a:rPr lang="en-US" sz="5000" dirty="0"/>
              <a:t> 		         O</a:t>
            </a:r>
            <a:r>
              <a:rPr lang="en-US" sz="5000" baseline="-25000" dirty="0"/>
              <a:t>2(g)</a:t>
            </a:r>
            <a:endParaRPr lang="en-US" sz="5000" dirty="0"/>
          </a:p>
          <a:p>
            <a:r>
              <a:rPr lang="en-US" sz="5000" dirty="0"/>
              <a:t>  N</a:t>
            </a:r>
            <a:r>
              <a:rPr lang="en-US" sz="5000" baseline="-25000" dirty="0"/>
              <a:t>2</a:t>
            </a:r>
            <a:r>
              <a:rPr lang="en-US" sz="5000" dirty="0"/>
              <a:t>O</a:t>
            </a:r>
            <a:r>
              <a:rPr lang="en-US" sz="5000" baseline="-25000" dirty="0"/>
              <a:t>4(g)</a:t>
            </a:r>
          </a:p>
          <a:p>
            <a:endParaRPr lang="en-US" baseline="-25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7362B2D-B94D-43B1-B3A5-97AEF70E163E}"/>
              </a:ext>
            </a:extLst>
          </p:cNvPr>
          <p:cNvSpPr txBox="1"/>
          <p:nvPr/>
        </p:nvSpPr>
        <p:spPr>
          <a:xfrm>
            <a:off x="6792686" y="751344"/>
            <a:ext cx="45440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P</a:t>
            </a:r>
            <a:r>
              <a:rPr lang="en-US" sz="5000" baseline="-25000" dirty="0"/>
              <a:t>N2</a:t>
            </a:r>
            <a:r>
              <a:rPr lang="en-US" sz="5000" dirty="0"/>
              <a:t> = 3 atm</a:t>
            </a:r>
          </a:p>
          <a:p>
            <a:r>
              <a:rPr lang="en-US" sz="5000" dirty="0"/>
              <a:t>P</a:t>
            </a:r>
            <a:r>
              <a:rPr lang="en-US" sz="5000" baseline="-25000" dirty="0"/>
              <a:t>O2</a:t>
            </a:r>
            <a:r>
              <a:rPr lang="en-US" sz="5000" dirty="0"/>
              <a:t> = 5 atm</a:t>
            </a:r>
          </a:p>
          <a:p>
            <a:r>
              <a:rPr lang="en-US" sz="5000" dirty="0"/>
              <a:t>P</a:t>
            </a:r>
            <a:r>
              <a:rPr lang="en-US" sz="5000" baseline="-25000" dirty="0"/>
              <a:t>N2O4</a:t>
            </a:r>
            <a:r>
              <a:rPr lang="en-US" sz="5000" dirty="0"/>
              <a:t> = 4 atm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36002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727150"/>
            <a:ext cx="11958762" cy="2569863"/>
          </a:xfrm>
        </p:spPr>
        <p:txBody>
          <a:bodyPr>
            <a:noAutofit/>
          </a:bodyPr>
          <a:lstStyle/>
          <a:p>
            <a:r>
              <a:rPr lang="en-US" sz="8000" dirty="0"/>
              <a:t>     </a:t>
            </a:r>
            <a:br>
              <a:rPr lang="en-US" sz="8000" dirty="0"/>
            </a:br>
            <a:r>
              <a:rPr lang="en-US" sz="8000" b="1" dirty="0"/>
              <a:t>If there is 1.0 mole of N</a:t>
            </a:r>
            <a:r>
              <a:rPr lang="en-US" sz="8000" b="1" baseline="-25000" dirty="0"/>
              <a:t>2</a:t>
            </a:r>
            <a:r>
              <a:rPr lang="en-US" sz="8000" b="1" dirty="0"/>
              <a:t>O</a:t>
            </a:r>
            <a:r>
              <a:rPr lang="en-US" sz="8000" b="1" baseline="-25000" dirty="0"/>
              <a:t>4</a:t>
            </a:r>
            <a:r>
              <a:rPr lang="en-US" sz="8000" b="1" dirty="0"/>
              <a:t>,  </a:t>
            </a:r>
            <a:br>
              <a:rPr lang="en-US" sz="8000" b="1" dirty="0"/>
            </a:br>
            <a:r>
              <a:rPr lang="en-US" sz="8000" b="1" dirty="0"/>
              <a:t>how many moles of O</a:t>
            </a:r>
            <a:r>
              <a:rPr lang="en-US" sz="8000" b="1" baseline="-25000" dirty="0"/>
              <a:t>2</a:t>
            </a:r>
            <a:r>
              <a:rPr lang="en-US" sz="8000" b="1" dirty="0"/>
              <a:t>?</a:t>
            </a:r>
            <a:endParaRPr lang="en-US" sz="8000" b="1" dirty="0">
              <a:sym typeface="Wingdings" panose="05000000000000000000" pitchFamily="2" charset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486FEF-EB89-424F-8E30-470F57F784C2}"/>
              </a:ext>
            </a:extLst>
          </p:cNvPr>
          <p:cNvSpPr txBox="1"/>
          <p:nvPr/>
        </p:nvSpPr>
        <p:spPr>
          <a:xfrm>
            <a:off x="933061" y="587829"/>
            <a:ext cx="5299788" cy="313932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  <a:p>
            <a:r>
              <a:rPr lang="en-US" dirty="0"/>
              <a:t>	</a:t>
            </a:r>
            <a:r>
              <a:rPr lang="en-US" sz="5000" dirty="0"/>
              <a:t>  N</a:t>
            </a:r>
            <a:r>
              <a:rPr lang="en-US" sz="5000" baseline="-25000" dirty="0"/>
              <a:t>2(g)</a:t>
            </a:r>
            <a:endParaRPr lang="en-US" sz="5000" dirty="0"/>
          </a:p>
          <a:p>
            <a:r>
              <a:rPr lang="en-US" sz="5000" dirty="0"/>
              <a:t> 		         O</a:t>
            </a:r>
            <a:r>
              <a:rPr lang="en-US" sz="5000" baseline="-25000" dirty="0"/>
              <a:t>2(g)</a:t>
            </a:r>
            <a:endParaRPr lang="en-US" sz="5000" dirty="0"/>
          </a:p>
          <a:p>
            <a:r>
              <a:rPr lang="en-US" sz="5000" dirty="0"/>
              <a:t>  N</a:t>
            </a:r>
            <a:r>
              <a:rPr lang="en-US" sz="5000" baseline="-25000" dirty="0"/>
              <a:t>2</a:t>
            </a:r>
            <a:r>
              <a:rPr lang="en-US" sz="5000" dirty="0"/>
              <a:t>O</a:t>
            </a:r>
            <a:r>
              <a:rPr lang="en-US" sz="5000" baseline="-25000" dirty="0"/>
              <a:t>4(g)</a:t>
            </a:r>
          </a:p>
          <a:p>
            <a:endParaRPr lang="en-US" baseline="-25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7362B2D-B94D-43B1-B3A5-97AEF70E163E}"/>
              </a:ext>
            </a:extLst>
          </p:cNvPr>
          <p:cNvSpPr txBox="1"/>
          <p:nvPr/>
        </p:nvSpPr>
        <p:spPr>
          <a:xfrm>
            <a:off x="6792686" y="751344"/>
            <a:ext cx="45440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P</a:t>
            </a:r>
            <a:r>
              <a:rPr lang="en-US" sz="5000" baseline="-25000" dirty="0"/>
              <a:t>N2</a:t>
            </a:r>
            <a:r>
              <a:rPr lang="en-US" sz="5000" dirty="0"/>
              <a:t> = 3 atm</a:t>
            </a:r>
          </a:p>
          <a:p>
            <a:r>
              <a:rPr lang="en-US" sz="5000" dirty="0"/>
              <a:t>P</a:t>
            </a:r>
            <a:r>
              <a:rPr lang="en-US" sz="5000" baseline="-25000" dirty="0"/>
              <a:t>O2</a:t>
            </a:r>
            <a:r>
              <a:rPr lang="en-US" sz="5000" dirty="0"/>
              <a:t> = 5 atm</a:t>
            </a:r>
          </a:p>
          <a:p>
            <a:r>
              <a:rPr lang="en-US" sz="5000" dirty="0"/>
              <a:t>P</a:t>
            </a:r>
            <a:r>
              <a:rPr lang="en-US" sz="5000" baseline="-25000" dirty="0"/>
              <a:t>N2O4</a:t>
            </a:r>
            <a:r>
              <a:rPr lang="en-US" sz="5000" dirty="0"/>
              <a:t> = 4 atm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760086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727150"/>
            <a:ext cx="11958762" cy="2569863"/>
          </a:xfrm>
        </p:spPr>
        <p:txBody>
          <a:bodyPr>
            <a:noAutofit/>
          </a:bodyPr>
          <a:lstStyle/>
          <a:p>
            <a:r>
              <a:rPr lang="en-US" sz="8000" b="1" dirty="0">
                <a:sym typeface="Wingdings" panose="05000000000000000000" pitchFamily="2" charset="2"/>
              </a:rPr>
              <a:t>Double the volume.  What’s the total pressure?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486FEF-EB89-424F-8E30-470F57F784C2}"/>
              </a:ext>
            </a:extLst>
          </p:cNvPr>
          <p:cNvSpPr txBox="1"/>
          <p:nvPr/>
        </p:nvSpPr>
        <p:spPr>
          <a:xfrm>
            <a:off x="933061" y="587829"/>
            <a:ext cx="5299788" cy="313932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  <a:p>
            <a:r>
              <a:rPr lang="en-US" dirty="0"/>
              <a:t>	</a:t>
            </a:r>
            <a:r>
              <a:rPr lang="en-US" sz="5000" dirty="0"/>
              <a:t>  N</a:t>
            </a:r>
            <a:r>
              <a:rPr lang="en-US" sz="5000" baseline="-25000" dirty="0"/>
              <a:t>2(g)</a:t>
            </a:r>
            <a:endParaRPr lang="en-US" sz="5000" dirty="0"/>
          </a:p>
          <a:p>
            <a:r>
              <a:rPr lang="en-US" sz="5000" dirty="0"/>
              <a:t> 		         O</a:t>
            </a:r>
            <a:r>
              <a:rPr lang="en-US" sz="5000" baseline="-25000" dirty="0"/>
              <a:t>2(g)</a:t>
            </a:r>
            <a:endParaRPr lang="en-US" sz="5000" dirty="0"/>
          </a:p>
          <a:p>
            <a:r>
              <a:rPr lang="en-US" sz="5000" dirty="0"/>
              <a:t>  N</a:t>
            </a:r>
            <a:r>
              <a:rPr lang="en-US" sz="5000" baseline="-25000" dirty="0"/>
              <a:t>2</a:t>
            </a:r>
            <a:r>
              <a:rPr lang="en-US" sz="5000" dirty="0"/>
              <a:t>O</a:t>
            </a:r>
            <a:r>
              <a:rPr lang="en-US" sz="5000" baseline="-25000" dirty="0"/>
              <a:t>4(g)</a:t>
            </a:r>
          </a:p>
          <a:p>
            <a:endParaRPr lang="en-US" baseline="-250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7362B2D-B94D-43B1-B3A5-97AEF70E163E}"/>
              </a:ext>
            </a:extLst>
          </p:cNvPr>
          <p:cNvSpPr txBox="1"/>
          <p:nvPr/>
        </p:nvSpPr>
        <p:spPr>
          <a:xfrm>
            <a:off x="6792686" y="751344"/>
            <a:ext cx="45440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P</a:t>
            </a:r>
            <a:r>
              <a:rPr lang="en-US" sz="5000" baseline="-25000" dirty="0"/>
              <a:t>N2</a:t>
            </a:r>
            <a:r>
              <a:rPr lang="en-US" sz="5000" dirty="0"/>
              <a:t> = 3 atm</a:t>
            </a:r>
          </a:p>
          <a:p>
            <a:r>
              <a:rPr lang="en-US" sz="5000" dirty="0"/>
              <a:t>P</a:t>
            </a:r>
            <a:r>
              <a:rPr lang="en-US" sz="5000" baseline="-25000" dirty="0"/>
              <a:t>O2</a:t>
            </a:r>
            <a:r>
              <a:rPr lang="en-US" sz="5000" dirty="0"/>
              <a:t> = 5 atm</a:t>
            </a:r>
          </a:p>
          <a:p>
            <a:r>
              <a:rPr lang="en-US" sz="5000" dirty="0"/>
              <a:t>P</a:t>
            </a:r>
            <a:r>
              <a:rPr lang="en-US" sz="5000" baseline="-25000" dirty="0"/>
              <a:t>N2O4</a:t>
            </a:r>
            <a:r>
              <a:rPr lang="en-US" sz="5000" dirty="0"/>
              <a:t> = 4 atm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873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631882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HBr vs. HI</a:t>
            </a:r>
            <a:br>
              <a:rPr lang="en-US" sz="9000" dirty="0"/>
            </a:br>
            <a:r>
              <a:rPr lang="en-US" sz="9000" b="1" dirty="0"/>
              <a:t>Stronger acid?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2561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631882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H</a:t>
            </a:r>
            <a:r>
              <a:rPr lang="en-US" sz="9000" baseline="-25000" dirty="0"/>
              <a:t>2</a:t>
            </a:r>
            <a:r>
              <a:rPr lang="en-US" sz="9000" dirty="0"/>
              <a:t>SeO</a:t>
            </a:r>
            <a:r>
              <a:rPr lang="en-US" sz="9000" baseline="-25000" dirty="0"/>
              <a:t>4</a:t>
            </a:r>
            <a:r>
              <a:rPr lang="en-US" sz="9000" dirty="0"/>
              <a:t> vs. H</a:t>
            </a:r>
            <a:r>
              <a:rPr lang="en-US" sz="9000" baseline="-25000" dirty="0"/>
              <a:t>2</a:t>
            </a:r>
            <a:r>
              <a:rPr lang="en-US" sz="9000" dirty="0"/>
              <a:t>TeO</a:t>
            </a:r>
            <a:r>
              <a:rPr lang="en-US" sz="9000" baseline="-25000" dirty="0"/>
              <a:t>4</a:t>
            </a:r>
            <a:r>
              <a:rPr lang="en-US" sz="9000" dirty="0"/>
              <a:t> </a:t>
            </a:r>
            <a:r>
              <a:rPr lang="en-US" sz="9000" b="1" dirty="0"/>
              <a:t>Stronger acid?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922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80754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3A + C </a:t>
            </a:r>
            <a:r>
              <a:rPr lang="en-US" sz="9000" dirty="0">
                <a:sym typeface="Wingdings" panose="05000000000000000000" pitchFamily="2" charset="2"/>
              </a:rPr>
              <a:t> 2B   </a:t>
            </a:r>
            <a:r>
              <a:rPr lang="el-GR" sz="9000" dirty="0">
                <a:sym typeface="Wingdings" panose="05000000000000000000" pitchFamily="2" charset="2"/>
              </a:rPr>
              <a:t>Δ</a:t>
            </a:r>
            <a:r>
              <a:rPr lang="en-US" sz="9000" dirty="0">
                <a:sym typeface="Wingdings" panose="05000000000000000000" pitchFamily="2" charset="2"/>
              </a:rPr>
              <a:t>H=+8kJ</a:t>
            </a:r>
            <a:r>
              <a:rPr lang="en-US" sz="9000" dirty="0"/>
              <a:t/>
            </a:r>
            <a:br>
              <a:rPr lang="en-US" sz="9000" dirty="0"/>
            </a:br>
            <a:r>
              <a:rPr lang="en-US" sz="9000" b="1" dirty="0"/>
              <a:t>If heat is added, K will</a:t>
            </a:r>
            <a:br>
              <a:rPr lang="en-US" sz="9000" b="1" dirty="0"/>
            </a:br>
            <a:r>
              <a:rPr lang="en-US" sz="9000" b="1" dirty="0"/>
              <a:t>a. increase</a:t>
            </a:r>
            <a:br>
              <a:rPr lang="en-US" sz="9000" b="1" dirty="0"/>
            </a:br>
            <a:r>
              <a:rPr lang="en-US" sz="9000" b="1" dirty="0"/>
              <a:t> b. decrease</a:t>
            </a:r>
            <a:br>
              <a:rPr lang="en-US" sz="9000" b="1" dirty="0"/>
            </a:br>
            <a:r>
              <a:rPr lang="en-US" sz="9000" b="1" dirty="0"/>
              <a:t>          c. stay the same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3073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631882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HF</a:t>
            </a:r>
            <a:r>
              <a:rPr lang="en-US" sz="9000" baseline="-25000" dirty="0"/>
              <a:t>(</a:t>
            </a:r>
            <a:r>
              <a:rPr lang="en-US" sz="9000" baseline="-25000" dirty="0" err="1"/>
              <a:t>aq</a:t>
            </a:r>
            <a:r>
              <a:rPr lang="en-US" sz="9000" baseline="-25000" dirty="0"/>
              <a:t>)</a:t>
            </a:r>
            <a:r>
              <a:rPr lang="en-US" sz="9000" b="1" dirty="0"/>
              <a:t/>
            </a:r>
            <a:br>
              <a:rPr lang="en-US" sz="9000" b="1" dirty="0"/>
            </a:br>
            <a:r>
              <a:rPr lang="en-US" sz="7000" b="1" dirty="0"/>
              <a:t>Strong, weak, or non-electrolyte?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01823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631882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A ↔ B</a:t>
            </a:r>
            <a:br>
              <a:rPr lang="en-US" sz="9000" dirty="0"/>
            </a:br>
            <a:r>
              <a:rPr lang="en-US" sz="9000" dirty="0"/>
              <a:t>Q = 6.0</a:t>
            </a:r>
            <a:br>
              <a:rPr lang="en-US" sz="9000" dirty="0"/>
            </a:br>
            <a:r>
              <a:rPr lang="en-US" sz="9000" dirty="0"/>
              <a:t>K = 2.2</a:t>
            </a:r>
            <a:r>
              <a:rPr lang="en-US" sz="9000" b="1" dirty="0"/>
              <a:t/>
            </a:r>
            <a:br>
              <a:rPr lang="en-US" sz="9000" b="1" dirty="0"/>
            </a:br>
            <a:r>
              <a:rPr lang="en-US" sz="7000" b="1" dirty="0"/>
              <a:t>Direction of Shift?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45224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16891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A ↔ B</a:t>
            </a:r>
            <a:br>
              <a:rPr lang="en-US" sz="9000" dirty="0"/>
            </a:br>
            <a:r>
              <a:rPr lang="en-US" sz="9000" dirty="0"/>
              <a:t>K = 4.2x10</a:t>
            </a:r>
            <a:r>
              <a:rPr lang="en-US" sz="9000" baseline="30000" dirty="0"/>
              <a:t>17</a:t>
            </a:r>
            <a:r>
              <a:rPr lang="en-US" sz="9000" b="1" dirty="0"/>
              <a:t/>
            </a:r>
            <a:br>
              <a:rPr lang="en-US" sz="9000" b="1" dirty="0"/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Which is there more of at equilibrium?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41231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16891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H</a:t>
            </a:r>
            <a:r>
              <a:rPr lang="en-US" sz="9000" baseline="-25000" dirty="0"/>
              <a:t>2</a:t>
            </a:r>
            <a:r>
              <a:rPr lang="en-US" sz="9000" dirty="0"/>
              <a:t>S or PF</a:t>
            </a:r>
            <a:r>
              <a:rPr lang="en-US" sz="9000" baseline="-25000" dirty="0"/>
              <a:t>3</a:t>
            </a:r>
            <a:br>
              <a:rPr lang="en-US" sz="9000" baseline="-25000" dirty="0"/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Which is polar?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44621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238" y="342900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   Li</a:t>
            </a:r>
            <a:r>
              <a:rPr lang="en-US" sz="9000" baseline="30000" dirty="0"/>
              <a:t>+</a:t>
            </a:r>
            <a:r>
              <a:rPr lang="en-US" sz="9000" dirty="0"/>
              <a:t> + e</a:t>
            </a:r>
            <a:r>
              <a:rPr lang="en-US" sz="9000" baseline="30000" dirty="0"/>
              <a:t>-</a:t>
            </a:r>
            <a:r>
              <a:rPr lang="en-US" sz="9000" dirty="0"/>
              <a:t> </a:t>
            </a:r>
            <a:r>
              <a:rPr lang="en-US" sz="9000" dirty="0">
                <a:sym typeface="Wingdings" panose="05000000000000000000" pitchFamily="2" charset="2"/>
              </a:rPr>
              <a:t> Li     E=-3.05V</a:t>
            </a:r>
            <a:br>
              <a:rPr lang="en-US" sz="9000" dirty="0">
                <a:sym typeface="Wingdings" panose="05000000000000000000" pitchFamily="2" charset="2"/>
              </a:rPr>
            </a:br>
            <a:r>
              <a:rPr lang="en-US" sz="9000" dirty="0">
                <a:sym typeface="Wingdings" panose="05000000000000000000" pitchFamily="2" charset="2"/>
              </a:rPr>
              <a:t>Sn</a:t>
            </a:r>
            <a:r>
              <a:rPr lang="en-US" sz="9000" baseline="30000" dirty="0">
                <a:sym typeface="Wingdings" panose="05000000000000000000" pitchFamily="2" charset="2"/>
              </a:rPr>
              <a:t>2+</a:t>
            </a:r>
            <a:r>
              <a:rPr lang="en-US" sz="9000" dirty="0">
                <a:sym typeface="Wingdings" panose="05000000000000000000" pitchFamily="2" charset="2"/>
              </a:rPr>
              <a:t> + 2e</a:t>
            </a:r>
            <a:r>
              <a:rPr lang="en-US" sz="9000" baseline="30000" dirty="0">
                <a:sym typeface="Wingdings" panose="05000000000000000000" pitchFamily="2" charset="2"/>
              </a:rPr>
              <a:t>-</a:t>
            </a:r>
            <a:r>
              <a:rPr lang="en-US" sz="9000" dirty="0">
                <a:sym typeface="Wingdings" panose="05000000000000000000" pitchFamily="2" charset="2"/>
              </a:rPr>
              <a:t>  Sn  E=-.136V</a:t>
            </a:r>
            <a:br>
              <a:rPr lang="en-US" sz="9000" dirty="0">
                <a:sym typeface="Wingdings" panose="05000000000000000000" pitchFamily="2" charset="2"/>
              </a:rPr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Which will be oxidized?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771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1852654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b="1" dirty="0"/>
              <a:t>2A </a:t>
            </a:r>
            <a:r>
              <a:rPr lang="en-US" sz="9000" b="1" dirty="0">
                <a:sym typeface="Wingdings" panose="05000000000000000000" pitchFamily="2" charset="2"/>
              </a:rPr>
              <a:t> 2C     ∆H=+40</a:t>
            </a:r>
            <a:br>
              <a:rPr lang="en-US" sz="9000" b="1" dirty="0">
                <a:sym typeface="Wingdings" panose="05000000000000000000" pitchFamily="2" charset="2"/>
              </a:rPr>
            </a:br>
            <a:r>
              <a:rPr lang="en-US" sz="9000" b="1" dirty="0">
                <a:sym typeface="Wingdings" panose="05000000000000000000" pitchFamily="2" charset="2"/>
              </a:rPr>
              <a:t>C  A     ∆H=?</a:t>
            </a:r>
            <a:endParaRPr lang="en-US" sz="9000" b="1" dirty="0"/>
          </a:p>
        </p:txBody>
      </p:sp>
    </p:spTree>
    <p:extLst>
      <p:ext uri="{BB962C8B-B14F-4D97-AF65-F5344CB8AC3E}">
        <p14:creationId xmlns:p14="http://schemas.microsoft.com/office/powerpoint/2010/main" val="156131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507642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b="1" dirty="0"/>
              <a:t>   Cathode?</a:t>
            </a:r>
            <a:endParaRPr lang="en-US" sz="7000" b="1" dirty="0">
              <a:sym typeface="Wingdings" panose="05000000000000000000" pitchFamily="2" charset="2"/>
            </a:endParaRPr>
          </a:p>
        </p:txBody>
      </p:sp>
      <p:sp>
        <p:nvSpPr>
          <p:cNvPr id="3" name="Flowchart: Manual Operation 2">
            <a:extLst>
              <a:ext uri="{FF2B5EF4-FFF2-40B4-BE49-F238E27FC236}">
                <a16:creationId xmlns:a16="http://schemas.microsoft.com/office/drawing/2014/main" xmlns="" id="{C7EBAE21-C399-4ABF-86EA-02F1E7606452}"/>
              </a:ext>
            </a:extLst>
          </p:cNvPr>
          <p:cNvSpPr/>
          <p:nvPr/>
        </p:nvSpPr>
        <p:spPr>
          <a:xfrm>
            <a:off x="1490606" y="2062163"/>
            <a:ext cx="2486025" cy="2224087"/>
          </a:xfrm>
          <a:prstGeom prst="flowChartManualOperation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Manual Operation 3">
            <a:extLst>
              <a:ext uri="{FF2B5EF4-FFF2-40B4-BE49-F238E27FC236}">
                <a16:creationId xmlns:a16="http://schemas.microsoft.com/office/drawing/2014/main" xmlns="" id="{4E0FFA18-BB98-46F1-892C-99505814C173}"/>
              </a:ext>
            </a:extLst>
          </p:cNvPr>
          <p:cNvSpPr/>
          <p:nvPr/>
        </p:nvSpPr>
        <p:spPr>
          <a:xfrm>
            <a:off x="8372419" y="2062163"/>
            <a:ext cx="2486025" cy="2224087"/>
          </a:xfrm>
          <a:prstGeom prst="flowChartManualOperation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lock Arc 4">
            <a:extLst>
              <a:ext uri="{FF2B5EF4-FFF2-40B4-BE49-F238E27FC236}">
                <a16:creationId xmlns:a16="http://schemas.microsoft.com/office/drawing/2014/main" xmlns="" id="{0989BE3F-485B-4187-92D5-466098ED6E79}"/>
              </a:ext>
            </a:extLst>
          </p:cNvPr>
          <p:cNvSpPr/>
          <p:nvPr/>
        </p:nvSpPr>
        <p:spPr>
          <a:xfrm>
            <a:off x="2390712" y="1109662"/>
            <a:ext cx="7643813" cy="2747963"/>
          </a:xfrm>
          <a:prstGeom prst="blockArc">
            <a:avLst/>
          </a:pr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68C6675-EA1B-4713-A277-105157510D74}"/>
              </a:ext>
            </a:extLst>
          </p:cNvPr>
          <p:cNvSpPr/>
          <p:nvPr/>
        </p:nvSpPr>
        <p:spPr>
          <a:xfrm>
            <a:off x="1876368" y="1542990"/>
            <a:ext cx="342900" cy="1631216"/>
          </a:xfrm>
          <a:prstGeom prst="rect">
            <a:avLst/>
          </a:prstGeom>
          <a:noFill/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A080213-8F61-418D-B593-06C8268DDE1C}"/>
              </a:ext>
            </a:extLst>
          </p:cNvPr>
          <p:cNvSpPr/>
          <p:nvPr/>
        </p:nvSpPr>
        <p:spPr>
          <a:xfrm>
            <a:off x="10205969" y="1542990"/>
            <a:ext cx="323861" cy="1595499"/>
          </a:xfrm>
          <a:prstGeom prst="rect">
            <a:avLst/>
          </a:prstGeom>
          <a:noFill/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29DE4D4-F4F0-43D9-9D29-A5098B674538}"/>
              </a:ext>
            </a:extLst>
          </p:cNvPr>
          <p:cNvSpPr txBox="1"/>
          <p:nvPr/>
        </p:nvSpPr>
        <p:spPr>
          <a:xfrm>
            <a:off x="2343098" y="2556243"/>
            <a:ext cx="8715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D8B13E9-46AD-43ED-987F-EF133D380882}"/>
              </a:ext>
            </a:extLst>
          </p:cNvPr>
          <p:cNvSpPr txBox="1"/>
          <p:nvPr/>
        </p:nvSpPr>
        <p:spPr>
          <a:xfrm>
            <a:off x="8958200" y="2594252"/>
            <a:ext cx="8715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/>
              <a:t>B</a:t>
            </a:r>
          </a:p>
        </p:txBody>
      </p:sp>
      <p:sp>
        <p:nvSpPr>
          <p:cNvPr id="14" name="Right Bracket 13">
            <a:extLst>
              <a:ext uri="{FF2B5EF4-FFF2-40B4-BE49-F238E27FC236}">
                <a16:creationId xmlns:a16="http://schemas.microsoft.com/office/drawing/2014/main" xmlns="" id="{90683E71-FED2-4C88-A491-B8E71A1AFD1A}"/>
              </a:ext>
            </a:extLst>
          </p:cNvPr>
          <p:cNvSpPr/>
          <p:nvPr/>
        </p:nvSpPr>
        <p:spPr>
          <a:xfrm rot="16200000">
            <a:off x="5698369" y="-3085585"/>
            <a:ext cx="885825" cy="8348700"/>
          </a:xfrm>
          <a:prstGeom prst="rightBracket">
            <a:avLst>
              <a:gd name="adj" fmla="val 269"/>
            </a:avLst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1077496-C6AB-4132-8559-576D68BC60D0}"/>
              </a:ext>
            </a:extLst>
          </p:cNvPr>
          <p:cNvSpPr txBox="1"/>
          <p:nvPr/>
        </p:nvSpPr>
        <p:spPr>
          <a:xfrm>
            <a:off x="5405406" y="-369153"/>
            <a:ext cx="13811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/>
              <a:t>E</a:t>
            </a:r>
            <a:r>
              <a:rPr lang="en-US" sz="10000" baseline="30000" dirty="0"/>
              <a:t>-</a:t>
            </a:r>
            <a:endParaRPr lang="en-US" sz="10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F7E4C1D-6C8E-4919-8409-10EBCAE13DFA}"/>
              </a:ext>
            </a:extLst>
          </p:cNvPr>
          <p:cNvSpPr txBox="1"/>
          <p:nvPr/>
        </p:nvSpPr>
        <p:spPr>
          <a:xfrm>
            <a:off x="8448550" y="-369153"/>
            <a:ext cx="13811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/>
              <a:t>E</a:t>
            </a:r>
            <a:r>
              <a:rPr lang="en-US" sz="10000" baseline="30000" dirty="0"/>
              <a:t>-</a:t>
            </a:r>
            <a:endParaRPr lang="en-US" sz="10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D241B50-641C-4D68-A4BB-F9C816AE7D9C}"/>
              </a:ext>
            </a:extLst>
          </p:cNvPr>
          <p:cNvSpPr txBox="1"/>
          <p:nvPr/>
        </p:nvSpPr>
        <p:spPr>
          <a:xfrm>
            <a:off x="2421640" y="-377846"/>
            <a:ext cx="13811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/>
              <a:t>E</a:t>
            </a:r>
            <a:r>
              <a:rPr lang="en-US" sz="10000" baseline="30000" dirty="0"/>
              <a:t>-</a:t>
            </a:r>
            <a:endParaRPr lang="en-US" sz="10000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8F4BEE04-8E26-446D-9BE4-CF7757614182}"/>
              </a:ext>
            </a:extLst>
          </p:cNvPr>
          <p:cNvCxnSpPr/>
          <p:nvPr/>
        </p:nvCxnSpPr>
        <p:spPr>
          <a:xfrm flipH="1">
            <a:off x="3976631" y="328613"/>
            <a:ext cx="923982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A232A8FA-F162-4406-8AED-1D36D6B71307}"/>
              </a:ext>
            </a:extLst>
          </p:cNvPr>
          <p:cNvCxnSpPr/>
          <p:nvPr/>
        </p:nvCxnSpPr>
        <p:spPr>
          <a:xfrm flipH="1">
            <a:off x="7172268" y="328613"/>
            <a:ext cx="923982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47FA2F3-32CB-48CE-AC93-1AC1036862CE}"/>
              </a:ext>
            </a:extLst>
          </p:cNvPr>
          <p:cNvSpPr txBox="1"/>
          <p:nvPr/>
        </p:nvSpPr>
        <p:spPr>
          <a:xfrm>
            <a:off x="5391293" y="965984"/>
            <a:ext cx="437906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KNO</a:t>
            </a:r>
            <a:r>
              <a:rPr lang="en-US" sz="5000" baseline="-25000" dirty="0"/>
              <a:t>3(</a:t>
            </a:r>
            <a:r>
              <a:rPr lang="en-US" sz="5000" baseline="-25000" dirty="0" err="1"/>
              <a:t>aq</a:t>
            </a:r>
            <a:r>
              <a:rPr lang="en-US" sz="5000" baseline="-25000" dirty="0"/>
              <a:t>)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0FDD6127-F0D5-4754-B953-04B0C10810BC}"/>
              </a:ext>
            </a:extLst>
          </p:cNvPr>
          <p:cNvSpPr/>
          <p:nvPr/>
        </p:nvSpPr>
        <p:spPr>
          <a:xfrm>
            <a:off x="1566793" y="2277067"/>
            <a:ext cx="2333695" cy="94657"/>
          </a:xfrm>
          <a:custGeom>
            <a:avLst/>
            <a:gdLst>
              <a:gd name="connsiteX0" fmla="*/ 0 w 1657350"/>
              <a:gd name="connsiteY0" fmla="*/ 33025 h 118750"/>
              <a:gd name="connsiteX1" fmla="*/ 71437 w 1657350"/>
              <a:gd name="connsiteY1" fmla="*/ 47313 h 118750"/>
              <a:gd name="connsiteX2" fmla="*/ 128587 w 1657350"/>
              <a:gd name="connsiteY2" fmla="*/ 61600 h 118750"/>
              <a:gd name="connsiteX3" fmla="*/ 328612 w 1657350"/>
              <a:gd name="connsiteY3" fmla="*/ 47313 h 118750"/>
              <a:gd name="connsiteX4" fmla="*/ 342900 w 1657350"/>
              <a:gd name="connsiteY4" fmla="*/ 4450 h 118750"/>
              <a:gd name="connsiteX5" fmla="*/ 385762 w 1657350"/>
              <a:gd name="connsiteY5" fmla="*/ 33025 h 118750"/>
              <a:gd name="connsiteX6" fmla="*/ 428625 w 1657350"/>
              <a:gd name="connsiteY6" fmla="*/ 47313 h 118750"/>
              <a:gd name="connsiteX7" fmla="*/ 671512 w 1657350"/>
              <a:gd name="connsiteY7" fmla="*/ 33025 h 118750"/>
              <a:gd name="connsiteX8" fmla="*/ 771525 w 1657350"/>
              <a:gd name="connsiteY8" fmla="*/ 18738 h 118750"/>
              <a:gd name="connsiteX9" fmla="*/ 900112 w 1657350"/>
              <a:gd name="connsiteY9" fmla="*/ 90175 h 118750"/>
              <a:gd name="connsiteX10" fmla="*/ 1143000 w 1657350"/>
              <a:gd name="connsiteY10" fmla="*/ 75888 h 118750"/>
              <a:gd name="connsiteX11" fmla="*/ 1185862 w 1657350"/>
              <a:gd name="connsiteY11" fmla="*/ 61600 h 118750"/>
              <a:gd name="connsiteX12" fmla="*/ 1200150 w 1657350"/>
              <a:gd name="connsiteY12" fmla="*/ 18738 h 118750"/>
              <a:gd name="connsiteX13" fmla="*/ 1271587 w 1657350"/>
              <a:gd name="connsiteY13" fmla="*/ 75888 h 118750"/>
              <a:gd name="connsiteX14" fmla="*/ 1357312 w 1657350"/>
              <a:gd name="connsiteY14" fmla="*/ 118750 h 118750"/>
              <a:gd name="connsiteX15" fmla="*/ 1571625 w 1657350"/>
              <a:gd name="connsiteY15" fmla="*/ 104463 h 118750"/>
              <a:gd name="connsiteX16" fmla="*/ 1585912 w 1657350"/>
              <a:gd name="connsiteY16" fmla="*/ 61600 h 118750"/>
              <a:gd name="connsiteX17" fmla="*/ 1628775 w 1657350"/>
              <a:gd name="connsiteY17" fmla="*/ 75888 h 118750"/>
              <a:gd name="connsiteX18" fmla="*/ 1657350 w 1657350"/>
              <a:gd name="connsiteY18" fmla="*/ 75888 h 11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57350" h="118750">
                <a:moveTo>
                  <a:pt x="0" y="33025"/>
                </a:moveTo>
                <a:cubicBezTo>
                  <a:pt x="23812" y="37788"/>
                  <a:pt x="47731" y="42045"/>
                  <a:pt x="71437" y="47313"/>
                </a:cubicBezTo>
                <a:cubicBezTo>
                  <a:pt x="90606" y="51573"/>
                  <a:pt x="108951" y="61600"/>
                  <a:pt x="128587" y="61600"/>
                </a:cubicBezTo>
                <a:cubicBezTo>
                  <a:pt x="195432" y="61600"/>
                  <a:pt x="261937" y="52075"/>
                  <a:pt x="328612" y="47313"/>
                </a:cubicBezTo>
                <a:cubicBezTo>
                  <a:pt x="333375" y="33025"/>
                  <a:pt x="328289" y="8103"/>
                  <a:pt x="342900" y="4450"/>
                </a:cubicBezTo>
                <a:cubicBezTo>
                  <a:pt x="359559" y="285"/>
                  <a:pt x="370404" y="25346"/>
                  <a:pt x="385762" y="33025"/>
                </a:cubicBezTo>
                <a:cubicBezTo>
                  <a:pt x="399233" y="39760"/>
                  <a:pt x="414337" y="42550"/>
                  <a:pt x="428625" y="47313"/>
                </a:cubicBezTo>
                <a:cubicBezTo>
                  <a:pt x="509587" y="42550"/>
                  <a:pt x="591307" y="45056"/>
                  <a:pt x="671512" y="33025"/>
                </a:cubicBezTo>
                <a:cubicBezTo>
                  <a:pt x="807179" y="12675"/>
                  <a:pt x="610275" y="-21576"/>
                  <a:pt x="771525" y="18738"/>
                </a:cubicBezTo>
                <a:cubicBezTo>
                  <a:pt x="869781" y="84242"/>
                  <a:pt x="824669" y="65028"/>
                  <a:pt x="900112" y="90175"/>
                </a:cubicBezTo>
                <a:cubicBezTo>
                  <a:pt x="981075" y="85413"/>
                  <a:pt x="1062300" y="83958"/>
                  <a:pt x="1143000" y="75888"/>
                </a:cubicBezTo>
                <a:cubicBezTo>
                  <a:pt x="1157986" y="74389"/>
                  <a:pt x="1175213" y="72249"/>
                  <a:pt x="1185862" y="61600"/>
                </a:cubicBezTo>
                <a:cubicBezTo>
                  <a:pt x="1196511" y="50951"/>
                  <a:pt x="1195387" y="33025"/>
                  <a:pt x="1200150" y="18738"/>
                </a:cubicBezTo>
                <a:cubicBezTo>
                  <a:pt x="1283594" y="46552"/>
                  <a:pt x="1206961" y="11262"/>
                  <a:pt x="1271587" y="75888"/>
                </a:cubicBezTo>
                <a:cubicBezTo>
                  <a:pt x="1299284" y="103585"/>
                  <a:pt x="1322451" y="107130"/>
                  <a:pt x="1357312" y="118750"/>
                </a:cubicBezTo>
                <a:cubicBezTo>
                  <a:pt x="1428750" y="113988"/>
                  <a:pt x="1502166" y="121828"/>
                  <a:pt x="1571625" y="104463"/>
                </a:cubicBezTo>
                <a:cubicBezTo>
                  <a:pt x="1586236" y="100810"/>
                  <a:pt x="1572442" y="68335"/>
                  <a:pt x="1585912" y="61600"/>
                </a:cubicBezTo>
                <a:cubicBezTo>
                  <a:pt x="1599383" y="54865"/>
                  <a:pt x="1614007" y="72934"/>
                  <a:pt x="1628775" y="75888"/>
                </a:cubicBezTo>
                <a:cubicBezTo>
                  <a:pt x="1638115" y="77756"/>
                  <a:pt x="1647825" y="75888"/>
                  <a:pt x="1657350" y="7588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EC4894AE-563D-4707-9C98-615154C6A79E}"/>
              </a:ext>
            </a:extLst>
          </p:cNvPr>
          <p:cNvSpPr/>
          <p:nvPr/>
        </p:nvSpPr>
        <p:spPr>
          <a:xfrm>
            <a:off x="8434263" y="2371724"/>
            <a:ext cx="2409894" cy="55810"/>
          </a:xfrm>
          <a:custGeom>
            <a:avLst/>
            <a:gdLst>
              <a:gd name="connsiteX0" fmla="*/ 0 w 1657350"/>
              <a:gd name="connsiteY0" fmla="*/ 33025 h 118750"/>
              <a:gd name="connsiteX1" fmla="*/ 71437 w 1657350"/>
              <a:gd name="connsiteY1" fmla="*/ 47313 h 118750"/>
              <a:gd name="connsiteX2" fmla="*/ 128587 w 1657350"/>
              <a:gd name="connsiteY2" fmla="*/ 61600 h 118750"/>
              <a:gd name="connsiteX3" fmla="*/ 328612 w 1657350"/>
              <a:gd name="connsiteY3" fmla="*/ 47313 h 118750"/>
              <a:gd name="connsiteX4" fmla="*/ 342900 w 1657350"/>
              <a:gd name="connsiteY4" fmla="*/ 4450 h 118750"/>
              <a:gd name="connsiteX5" fmla="*/ 385762 w 1657350"/>
              <a:gd name="connsiteY5" fmla="*/ 33025 h 118750"/>
              <a:gd name="connsiteX6" fmla="*/ 428625 w 1657350"/>
              <a:gd name="connsiteY6" fmla="*/ 47313 h 118750"/>
              <a:gd name="connsiteX7" fmla="*/ 671512 w 1657350"/>
              <a:gd name="connsiteY7" fmla="*/ 33025 h 118750"/>
              <a:gd name="connsiteX8" fmla="*/ 771525 w 1657350"/>
              <a:gd name="connsiteY8" fmla="*/ 18738 h 118750"/>
              <a:gd name="connsiteX9" fmla="*/ 900112 w 1657350"/>
              <a:gd name="connsiteY9" fmla="*/ 90175 h 118750"/>
              <a:gd name="connsiteX10" fmla="*/ 1143000 w 1657350"/>
              <a:gd name="connsiteY10" fmla="*/ 75888 h 118750"/>
              <a:gd name="connsiteX11" fmla="*/ 1185862 w 1657350"/>
              <a:gd name="connsiteY11" fmla="*/ 61600 h 118750"/>
              <a:gd name="connsiteX12" fmla="*/ 1200150 w 1657350"/>
              <a:gd name="connsiteY12" fmla="*/ 18738 h 118750"/>
              <a:gd name="connsiteX13" fmla="*/ 1271587 w 1657350"/>
              <a:gd name="connsiteY13" fmla="*/ 75888 h 118750"/>
              <a:gd name="connsiteX14" fmla="*/ 1357312 w 1657350"/>
              <a:gd name="connsiteY14" fmla="*/ 118750 h 118750"/>
              <a:gd name="connsiteX15" fmla="*/ 1571625 w 1657350"/>
              <a:gd name="connsiteY15" fmla="*/ 104463 h 118750"/>
              <a:gd name="connsiteX16" fmla="*/ 1585912 w 1657350"/>
              <a:gd name="connsiteY16" fmla="*/ 61600 h 118750"/>
              <a:gd name="connsiteX17" fmla="*/ 1628775 w 1657350"/>
              <a:gd name="connsiteY17" fmla="*/ 75888 h 118750"/>
              <a:gd name="connsiteX18" fmla="*/ 1657350 w 1657350"/>
              <a:gd name="connsiteY18" fmla="*/ 75888 h 11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657350" h="118750">
                <a:moveTo>
                  <a:pt x="0" y="33025"/>
                </a:moveTo>
                <a:cubicBezTo>
                  <a:pt x="23812" y="37788"/>
                  <a:pt x="47731" y="42045"/>
                  <a:pt x="71437" y="47313"/>
                </a:cubicBezTo>
                <a:cubicBezTo>
                  <a:pt x="90606" y="51573"/>
                  <a:pt x="108951" y="61600"/>
                  <a:pt x="128587" y="61600"/>
                </a:cubicBezTo>
                <a:cubicBezTo>
                  <a:pt x="195432" y="61600"/>
                  <a:pt x="261937" y="52075"/>
                  <a:pt x="328612" y="47313"/>
                </a:cubicBezTo>
                <a:cubicBezTo>
                  <a:pt x="333375" y="33025"/>
                  <a:pt x="328289" y="8103"/>
                  <a:pt x="342900" y="4450"/>
                </a:cubicBezTo>
                <a:cubicBezTo>
                  <a:pt x="359559" y="285"/>
                  <a:pt x="370404" y="25346"/>
                  <a:pt x="385762" y="33025"/>
                </a:cubicBezTo>
                <a:cubicBezTo>
                  <a:pt x="399233" y="39760"/>
                  <a:pt x="414337" y="42550"/>
                  <a:pt x="428625" y="47313"/>
                </a:cubicBezTo>
                <a:cubicBezTo>
                  <a:pt x="509587" y="42550"/>
                  <a:pt x="591307" y="45056"/>
                  <a:pt x="671512" y="33025"/>
                </a:cubicBezTo>
                <a:cubicBezTo>
                  <a:pt x="807179" y="12675"/>
                  <a:pt x="610275" y="-21576"/>
                  <a:pt x="771525" y="18738"/>
                </a:cubicBezTo>
                <a:cubicBezTo>
                  <a:pt x="869781" y="84242"/>
                  <a:pt x="824669" y="65028"/>
                  <a:pt x="900112" y="90175"/>
                </a:cubicBezTo>
                <a:cubicBezTo>
                  <a:pt x="981075" y="85413"/>
                  <a:pt x="1062300" y="83958"/>
                  <a:pt x="1143000" y="75888"/>
                </a:cubicBezTo>
                <a:cubicBezTo>
                  <a:pt x="1157986" y="74389"/>
                  <a:pt x="1175213" y="72249"/>
                  <a:pt x="1185862" y="61600"/>
                </a:cubicBezTo>
                <a:cubicBezTo>
                  <a:pt x="1196511" y="50951"/>
                  <a:pt x="1195387" y="33025"/>
                  <a:pt x="1200150" y="18738"/>
                </a:cubicBezTo>
                <a:cubicBezTo>
                  <a:pt x="1283594" y="46552"/>
                  <a:pt x="1206961" y="11262"/>
                  <a:pt x="1271587" y="75888"/>
                </a:cubicBezTo>
                <a:cubicBezTo>
                  <a:pt x="1299284" y="103585"/>
                  <a:pt x="1322451" y="107130"/>
                  <a:pt x="1357312" y="118750"/>
                </a:cubicBezTo>
                <a:cubicBezTo>
                  <a:pt x="1428750" y="113988"/>
                  <a:pt x="1502166" y="121828"/>
                  <a:pt x="1571625" y="104463"/>
                </a:cubicBezTo>
                <a:cubicBezTo>
                  <a:pt x="1586236" y="100810"/>
                  <a:pt x="1572442" y="68335"/>
                  <a:pt x="1585912" y="61600"/>
                </a:cubicBezTo>
                <a:cubicBezTo>
                  <a:pt x="1599383" y="54865"/>
                  <a:pt x="1614007" y="72934"/>
                  <a:pt x="1628775" y="75888"/>
                </a:cubicBezTo>
                <a:cubicBezTo>
                  <a:pt x="1638115" y="77756"/>
                  <a:pt x="1647825" y="75888"/>
                  <a:pt x="1657350" y="7588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97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238" y="342900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   A </a:t>
            </a:r>
            <a:r>
              <a:rPr lang="en-US" sz="9000" dirty="0">
                <a:sym typeface="Wingdings" panose="05000000000000000000" pitchFamily="2" charset="2"/>
              </a:rPr>
              <a:t> 2B</a:t>
            </a:r>
            <a:br>
              <a:rPr lang="en-US" sz="9000" dirty="0">
                <a:sym typeface="Wingdings" panose="05000000000000000000" pitchFamily="2" charset="2"/>
              </a:rPr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If a catalyst is added, will reaction shift left or right?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43407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238" y="342900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   2A + B </a:t>
            </a:r>
            <a:r>
              <a:rPr lang="en-US" sz="9000" dirty="0">
                <a:sym typeface="Wingdings" panose="05000000000000000000" pitchFamily="2" charset="2"/>
              </a:rPr>
              <a:t> 2C + D</a:t>
            </a:r>
            <a:br>
              <a:rPr lang="en-US" sz="9000" dirty="0">
                <a:sym typeface="Wingdings" panose="05000000000000000000" pitchFamily="2" charset="2"/>
              </a:rPr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If D is added at equilibrium, what happens to K?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83105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238" y="342900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   2A + B </a:t>
            </a:r>
            <a:r>
              <a:rPr lang="en-US" sz="9000" dirty="0">
                <a:sym typeface="Wingdings" panose="05000000000000000000" pitchFamily="2" charset="2"/>
              </a:rPr>
              <a:t> 2C + D</a:t>
            </a:r>
            <a:br>
              <a:rPr lang="en-US" sz="9000" dirty="0">
                <a:sym typeface="Wingdings" panose="05000000000000000000" pitchFamily="2" charset="2"/>
              </a:rPr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If D is added at equilibrium, which way will reaction shift?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54997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238" y="342900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   Al </a:t>
            </a:r>
            <a:r>
              <a:rPr lang="en-US" sz="9000" dirty="0">
                <a:sym typeface="Wingdings" panose="05000000000000000000" pitchFamily="2" charset="2"/>
              </a:rPr>
              <a:t> Al</a:t>
            </a:r>
            <a:r>
              <a:rPr lang="en-US" sz="9000" baseline="30000" dirty="0">
                <a:sym typeface="Wingdings" panose="05000000000000000000" pitchFamily="2" charset="2"/>
              </a:rPr>
              <a:t>+</a:t>
            </a:r>
            <a:r>
              <a:rPr lang="en-US" sz="9000" dirty="0">
                <a:sym typeface="Wingdings" panose="05000000000000000000" pitchFamily="2" charset="2"/>
              </a:rPr>
              <a:t> + e</a:t>
            </a:r>
            <a:r>
              <a:rPr lang="en-US" sz="9000" baseline="30000" dirty="0">
                <a:sym typeface="Wingdings" panose="05000000000000000000" pitchFamily="2" charset="2"/>
              </a:rPr>
              <a:t>-</a:t>
            </a:r>
            <a:br>
              <a:rPr lang="en-US" sz="9000" baseline="30000" dirty="0">
                <a:sym typeface="Wingdings" panose="05000000000000000000" pitchFamily="2" charset="2"/>
              </a:rPr>
            </a:br>
            <a:r>
              <a:rPr lang="en-US" sz="9000" dirty="0"/>
              <a:t> Ga</a:t>
            </a:r>
            <a:r>
              <a:rPr lang="en-US" sz="9000" dirty="0">
                <a:sym typeface="Wingdings" panose="05000000000000000000" pitchFamily="2" charset="2"/>
              </a:rPr>
              <a:t> Ga</a:t>
            </a:r>
            <a:r>
              <a:rPr lang="en-US" sz="9000" baseline="30000" dirty="0">
                <a:sym typeface="Wingdings" panose="05000000000000000000" pitchFamily="2" charset="2"/>
              </a:rPr>
              <a:t>+</a:t>
            </a:r>
            <a:r>
              <a:rPr lang="en-US" sz="9000" dirty="0">
                <a:sym typeface="Wingdings" panose="05000000000000000000" pitchFamily="2" charset="2"/>
              </a:rPr>
              <a:t> + e</a:t>
            </a:r>
            <a:r>
              <a:rPr lang="en-US" sz="9000" baseline="30000" dirty="0">
                <a:sym typeface="Wingdings" panose="05000000000000000000" pitchFamily="2" charset="2"/>
              </a:rPr>
              <a:t>-</a:t>
            </a:r>
            <a:r>
              <a:rPr lang="en-US" sz="9000" dirty="0">
                <a:sym typeface="Wingdings" panose="05000000000000000000" pitchFamily="2" charset="2"/>
              </a:rPr>
              <a:t/>
            </a:r>
            <a:br>
              <a:rPr lang="en-US" sz="9000" dirty="0">
                <a:sym typeface="Wingdings" panose="05000000000000000000" pitchFamily="2" charset="2"/>
              </a:rPr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Greater Ionization Energy?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457239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74320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   O</a:t>
            </a:r>
            <a:r>
              <a:rPr lang="en-US" sz="9000" baseline="30000" dirty="0"/>
              <a:t>2-</a:t>
            </a:r>
            <a:r>
              <a:rPr lang="en-US" sz="9000" dirty="0"/>
              <a:t>, F</a:t>
            </a:r>
            <a:r>
              <a:rPr lang="en-US" sz="9000" baseline="30000" dirty="0"/>
              <a:t>-</a:t>
            </a:r>
            <a:r>
              <a:rPr lang="en-US" sz="9000" dirty="0"/>
              <a:t> and Ne </a:t>
            </a:r>
            <a:r>
              <a:rPr lang="en-US" sz="9000" dirty="0">
                <a:sym typeface="Wingdings" panose="05000000000000000000" pitchFamily="2" charset="2"/>
              </a:rPr>
              <a:t/>
            </a:r>
            <a:br>
              <a:rPr lang="en-US" sz="9000" dirty="0">
                <a:sym typeface="Wingdings" panose="05000000000000000000" pitchFamily="2" charset="2"/>
              </a:rPr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These are all ____________.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186914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131219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   PbI</a:t>
            </a:r>
            <a:r>
              <a:rPr lang="en-US" sz="9000" baseline="-25000" dirty="0"/>
              <a:t>2(s)</a:t>
            </a:r>
            <a:r>
              <a:rPr lang="en-US" sz="9000" baseline="30000" dirty="0"/>
              <a:t> </a:t>
            </a:r>
            <a:r>
              <a:rPr lang="en-US" sz="9000" dirty="0"/>
              <a:t>↔ Pb</a:t>
            </a:r>
            <a:r>
              <a:rPr lang="en-US" sz="9000" baseline="30000" dirty="0"/>
              <a:t>2+</a:t>
            </a:r>
            <a:r>
              <a:rPr lang="en-US" sz="9000" dirty="0"/>
              <a:t> + 2I</a:t>
            </a:r>
            <a:r>
              <a:rPr lang="en-US" sz="9000" baseline="30000" dirty="0"/>
              <a:t>-</a:t>
            </a: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 err="1"/>
              <a:t>K</a:t>
            </a:r>
            <a:r>
              <a:rPr lang="en-US" sz="7000" b="1" baseline="-25000" dirty="0" err="1"/>
              <a:t>sp</a:t>
            </a:r>
            <a:r>
              <a:rPr lang="en-US" sz="7000" b="1" dirty="0"/>
              <a:t> expression?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292637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74320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   O or F</a:t>
            </a:r>
            <a:r>
              <a:rPr lang="en-US" sz="9000" dirty="0">
                <a:sym typeface="Wingdings" panose="05000000000000000000" pitchFamily="2" charset="2"/>
              </a:rPr>
              <a:t/>
            </a:r>
            <a:br>
              <a:rPr lang="en-US" sz="9000" dirty="0">
                <a:sym typeface="Wingdings" panose="05000000000000000000" pitchFamily="2" charset="2"/>
              </a:rPr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Higher effective nuclear charge?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203072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74320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   K or Ca</a:t>
            </a:r>
            <a:r>
              <a:rPr lang="en-US" sz="9000" dirty="0">
                <a:sym typeface="Wingdings" panose="05000000000000000000" pitchFamily="2" charset="2"/>
              </a:rPr>
              <a:t/>
            </a:r>
            <a:br>
              <a:rPr lang="en-US" sz="9000" dirty="0">
                <a:sym typeface="Wingdings" panose="05000000000000000000" pitchFamily="2" charset="2"/>
              </a:rPr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Greater nuclear shielding?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634126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743200"/>
            <a:ext cx="11958762" cy="2595562"/>
          </a:xfrm>
        </p:spPr>
        <p:txBody>
          <a:bodyPr>
            <a:noAutofit/>
          </a:bodyPr>
          <a:lstStyle/>
          <a:p>
            <a:r>
              <a:rPr lang="en-US" sz="7000" b="1" dirty="0"/>
              <a:t>AX</a:t>
            </a:r>
            <a:r>
              <a:rPr lang="en-US" sz="7000" b="1" baseline="-25000" dirty="0"/>
              <a:t>5</a:t>
            </a: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 Shape?</a:t>
            </a:r>
            <a:endParaRPr lang="en-US" sz="7000" b="1" dirty="0">
              <a:sym typeface="Wingdings" panose="05000000000000000000" pitchFamily="2" charset="2"/>
            </a:endParaRPr>
          </a:p>
        </p:txBody>
      </p:sp>
      <p:pic>
        <p:nvPicPr>
          <p:cNvPr id="1026" name="Picture 2" descr="Image result for trigonal bipyramidal">
            <a:extLst>
              <a:ext uri="{FF2B5EF4-FFF2-40B4-BE49-F238E27FC236}">
                <a16:creationId xmlns:a16="http://schemas.microsoft.com/office/drawing/2014/main" xmlns="" id="{3CD96F73-F300-4862-A273-B2F8CA260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49" y="252584"/>
            <a:ext cx="4010025" cy="410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76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631882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b="1" dirty="0"/>
              <a:t>Al</a:t>
            </a:r>
            <a:r>
              <a:rPr lang="en-US" sz="9000" b="1" baseline="-25000" dirty="0"/>
              <a:t>(s)</a:t>
            </a:r>
            <a:r>
              <a:rPr lang="en-US" sz="9000" b="1" dirty="0"/>
              <a:t> </a:t>
            </a:r>
            <a:r>
              <a:rPr lang="en-US" sz="9000" b="1" dirty="0">
                <a:sym typeface="Wingdings" panose="05000000000000000000" pitchFamily="2" charset="2"/>
              </a:rPr>
              <a:t> Al</a:t>
            </a:r>
            <a:r>
              <a:rPr lang="en-US" sz="9000" b="1" baseline="-25000" dirty="0">
                <a:sym typeface="Wingdings" panose="05000000000000000000" pitchFamily="2" charset="2"/>
              </a:rPr>
              <a:t>(l)   </a:t>
            </a:r>
            <a:br>
              <a:rPr lang="en-US" sz="9000" b="1" baseline="-25000" dirty="0">
                <a:sym typeface="Wingdings" panose="05000000000000000000" pitchFamily="2" charset="2"/>
              </a:rPr>
            </a:br>
            <a:r>
              <a:rPr lang="en-US" sz="9000" b="1" dirty="0">
                <a:sym typeface="Wingdings" panose="05000000000000000000" pitchFamily="2" charset="2"/>
              </a:rPr>
              <a:t>∆S = ?</a:t>
            </a:r>
            <a:br>
              <a:rPr lang="en-US" sz="9000" b="1" dirty="0">
                <a:sym typeface="Wingdings" panose="05000000000000000000" pitchFamily="2" charset="2"/>
              </a:rPr>
            </a:br>
            <a:r>
              <a:rPr lang="en-US" sz="9000" b="1" dirty="0">
                <a:sym typeface="Wingdings" panose="05000000000000000000" pitchFamily="2" charset="2"/>
              </a:rPr>
              <a:t>+, 0, or -</a:t>
            </a:r>
          </a:p>
        </p:txBody>
      </p:sp>
    </p:spTree>
    <p:extLst>
      <p:ext uri="{BB962C8B-B14F-4D97-AF65-F5344CB8AC3E}">
        <p14:creationId xmlns:p14="http://schemas.microsoft.com/office/powerpoint/2010/main" val="333252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74320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  C – C, C=C, C=C</a:t>
            </a:r>
            <a:r>
              <a:rPr lang="en-US" sz="9000" dirty="0">
                <a:sym typeface="Wingdings" panose="05000000000000000000" pitchFamily="2" charset="2"/>
              </a:rPr>
              <a:t/>
            </a:r>
            <a:br>
              <a:rPr lang="en-US" sz="9000" dirty="0">
                <a:sym typeface="Wingdings" panose="05000000000000000000" pitchFamily="2" charset="2"/>
              </a:rPr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Longest bond?</a:t>
            </a:r>
            <a:endParaRPr lang="en-US" sz="7000" b="1" dirty="0">
              <a:sym typeface="Wingdings" panose="05000000000000000000" pitchFamily="2" charset="2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ACBC7AF7-AF00-4D55-9D12-BE7E5FD65D3B}"/>
              </a:ext>
            </a:extLst>
          </p:cNvPr>
          <p:cNvCxnSpPr/>
          <p:nvPr/>
        </p:nvCxnSpPr>
        <p:spPr>
          <a:xfrm>
            <a:off x="8715375" y="2457450"/>
            <a:ext cx="457200" cy="0"/>
          </a:xfrm>
          <a:prstGeom prst="line">
            <a:avLst/>
          </a:prstGeom>
          <a:ln w="603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2901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74320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  </a:t>
            </a:r>
            <a:r>
              <a:rPr lang="el-GR" sz="9000" dirty="0"/>
              <a:t>Δ</a:t>
            </a:r>
            <a:r>
              <a:rPr lang="en-US" sz="9000" dirty="0"/>
              <a:t>H=+ and </a:t>
            </a:r>
            <a:r>
              <a:rPr lang="el-GR" sz="9000" dirty="0"/>
              <a:t>Δ</a:t>
            </a:r>
            <a:r>
              <a:rPr lang="en-US" sz="9000" dirty="0"/>
              <a:t>S=+</a:t>
            </a:r>
            <a:br>
              <a:rPr lang="en-US" sz="9000" dirty="0"/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When is it spontaneous?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150976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74320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  rate=k[A]</a:t>
            </a:r>
            <a:r>
              <a:rPr lang="en-US" sz="9000" baseline="30000" dirty="0"/>
              <a:t>2</a:t>
            </a:r>
            <a:r>
              <a:rPr lang="en-US" sz="9000" dirty="0"/>
              <a:t>[B]</a:t>
            </a:r>
            <a:br>
              <a:rPr lang="en-US" sz="9000" dirty="0"/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Reaction order?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329740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905409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b="1" dirty="0">
                <a:sym typeface="Wingdings" panose="05000000000000000000" pitchFamily="2" charset="2"/>
              </a:rPr>
              <a:t>Is this 1</a:t>
            </a:r>
            <a:r>
              <a:rPr lang="en-US" sz="9000" b="1" baseline="30000" dirty="0">
                <a:sym typeface="Wingdings" panose="05000000000000000000" pitchFamily="2" charset="2"/>
              </a:rPr>
              <a:t>st</a:t>
            </a:r>
            <a:r>
              <a:rPr lang="en-US" sz="9000" b="1" dirty="0">
                <a:sym typeface="Wingdings" panose="05000000000000000000" pitchFamily="2" charset="2"/>
              </a:rPr>
              <a:t> order?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4E5A82CB-78C2-4A58-B90C-C4916E5AA975}"/>
              </a:ext>
            </a:extLst>
          </p:cNvPr>
          <p:cNvCxnSpPr>
            <a:cxnSpLocks/>
          </p:cNvCxnSpPr>
          <p:nvPr/>
        </p:nvCxnSpPr>
        <p:spPr>
          <a:xfrm>
            <a:off x="3838770" y="161527"/>
            <a:ext cx="0" cy="2964192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E8A7A228-1A1D-4F6A-800E-BA48CEAE1603}"/>
              </a:ext>
            </a:extLst>
          </p:cNvPr>
          <p:cNvCxnSpPr>
            <a:cxnSpLocks/>
          </p:cNvCxnSpPr>
          <p:nvPr/>
        </p:nvCxnSpPr>
        <p:spPr>
          <a:xfrm flipH="1">
            <a:off x="3809274" y="3125719"/>
            <a:ext cx="5310146" cy="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98C4E379-422C-4008-A8AE-05AB76B0C66C}"/>
              </a:ext>
            </a:extLst>
          </p:cNvPr>
          <p:cNvCxnSpPr>
            <a:cxnSpLocks/>
          </p:cNvCxnSpPr>
          <p:nvPr/>
        </p:nvCxnSpPr>
        <p:spPr>
          <a:xfrm flipV="1">
            <a:off x="3838770" y="771525"/>
            <a:ext cx="3304980" cy="177165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5824772-1E03-449C-B12F-6CC39301AA7D}"/>
              </a:ext>
            </a:extLst>
          </p:cNvPr>
          <p:cNvSpPr txBox="1"/>
          <p:nvPr/>
        </p:nvSpPr>
        <p:spPr>
          <a:xfrm>
            <a:off x="1799313" y="934065"/>
            <a:ext cx="3342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Ln[A]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CB12DBC-3A1A-4E56-9242-2010AB96DAED}"/>
              </a:ext>
            </a:extLst>
          </p:cNvPr>
          <p:cNvSpPr txBox="1"/>
          <p:nvPr/>
        </p:nvSpPr>
        <p:spPr>
          <a:xfrm>
            <a:off x="5592469" y="2917945"/>
            <a:ext cx="3342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6232477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504138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b="1" dirty="0"/>
              <a:t/>
            </a:r>
            <a:br>
              <a:rPr lang="en-US" sz="9000" b="1" dirty="0"/>
            </a:br>
            <a:r>
              <a:rPr lang="en-US" sz="9000" b="1" dirty="0"/>
              <a:t>Type of IMF?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5262845-888B-44BA-933D-C4B0CE77E360}"/>
              </a:ext>
            </a:extLst>
          </p:cNvPr>
          <p:cNvSpPr txBox="1"/>
          <p:nvPr/>
        </p:nvSpPr>
        <p:spPr>
          <a:xfrm>
            <a:off x="756004" y="-1272675"/>
            <a:ext cx="719936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0" dirty="0"/>
              <a:t>   </a:t>
            </a:r>
            <a:r>
              <a:rPr lang="en-US" sz="10000" dirty="0"/>
              <a:t>H</a:t>
            </a:r>
          </a:p>
          <a:p>
            <a:r>
              <a:rPr lang="en-US" sz="10000" dirty="0"/>
              <a:t>H   C  O   H</a:t>
            </a:r>
          </a:p>
          <a:p>
            <a:r>
              <a:rPr lang="en-US" sz="10000" dirty="0"/>
              <a:t>      H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114F595A-56DD-46D1-B3CD-C002BEA72192}"/>
              </a:ext>
            </a:extLst>
          </p:cNvPr>
          <p:cNvCxnSpPr/>
          <p:nvPr/>
        </p:nvCxnSpPr>
        <p:spPr>
          <a:xfrm>
            <a:off x="1727098" y="2298102"/>
            <a:ext cx="737419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A68F39C3-D345-477C-A7B6-EFC9FFEC485F}"/>
              </a:ext>
            </a:extLst>
          </p:cNvPr>
          <p:cNvCxnSpPr/>
          <p:nvPr/>
        </p:nvCxnSpPr>
        <p:spPr>
          <a:xfrm>
            <a:off x="2969343" y="2295916"/>
            <a:ext cx="737419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2A5330A6-3C05-43A7-9A97-11534BE2DDAD}"/>
              </a:ext>
            </a:extLst>
          </p:cNvPr>
          <p:cNvSpPr/>
          <p:nvPr/>
        </p:nvSpPr>
        <p:spPr>
          <a:xfrm>
            <a:off x="3853955" y="2808443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55B58793-D5E2-4C35-9A0C-08BD3D0601AF}"/>
              </a:ext>
            </a:extLst>
          </p:cNvPr>
          <p:cNvSpPr/>
          <p:nvPr/>
        </p:nvSpPr>
        <p:spPr>
          <a:xfrm>
            <a:off x="4264041" y="2808443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3D45EC83-EAEF-42AA-B03A-E483A7309337}"/>
              </a:ext>
            </a:extLst>
          </p:cNvPr>
          <p:cNvCxnSpPr>
            <a:cxnSpLocks/>
          </p:cNvCxnSpPr>
          <p:nvPr/>
        </p:nvCxnSpPr>
        <p:spPr>
          <a:xfrm>
            <a:off x="2969343" y="2822350"/>
            <a:ext cx="0" cy="60665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3750B43-6CCD-43A4-A085-4B1D07F0CB56}"/>
              </a:ext>
            </a:extLst>
          </p:cNvPr>
          <p:cNvCxnSpPr>
            <a:cxnSpLocks/>
          </p:cNvCxnSpPr>
          <p:nvPr/>
        </p:nvCxnSpPr>
        <p:spPr>
          <a:xfrm>
            <a:off x="2790673" y="1090719"/>
            <a:ext cx="0" cy="60665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87A92287-FE64-4574-92AB-EC73027C37FA}"/>
              </a:ext>
            </a:extLst>
          </p:cNvPr>
          <p:cNvCxnSpPr/>
          <p:nvPr/>
        </p:nvCxnSpPr>
        <p:spPr>
          <a:xfrm>
            <a:off x="4662506" y="2286782"/>
            <a:ext cx="737419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F4A96998-4878-4BFF-8089-99D9D7DC9E01}"/>
              </a:ext>
            </a:extLst>
          </p:cNvPr>
          <p:cNvSpPr/>
          <p:nvPr/>
        </p:nvSpPr>
        <p:spPr>
          <a:xfrm>
            <a:off x="3831344" y="1488650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C8EA70EA-371B-4796-8495-98887CC2F7F0}"/>
              </a:ext>
            </a:extLst>
          </p:cNvPr>
          <p:cNvSpPr/>
          <p:nvPr/>
        </p:nvSpPr>
        <p:spPr>
          <a:xfrm>
            <a:off x="4241430" y="1488650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348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1650" y="2332567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b="1" dirty="0"/>
              <a:t/>
            </a:r>
            <a:br>
              <a:rPr lang="en-US" sz="9000" b="1" dirty="0"/>
            </a:br>
            <a:r>
              <a:rPr lang="en-US" sz="9000" b="1" dirty="0"/>
              <a:t/>
            </a:r>
            <a:br>
              <a:rPr lang="en-US" sz="9000" b="1" dirty="0"/>
            </a:br>
            <a:r>
              <a:rPr lang="en-US" sz="9000" b="1" dirty="0"/>
              <a:t/>
            </a:r>
            <a:br>
              <a:rPr lang="en-US" sz="9000" b="1" dirty="0"/>
            </a:br>
            <a:r>
              <a:rPr lang="en-US" sz="9000" b="1" dirty="0"/>
              <a:t>Bond angle </a:t>
            </a:r>
            <a:br>
              <a:rPr lang="en-US" sz="9000" b="1" dirty="0"/>
            </a:br>
            <a:r>
              <a:rPr lang="en-US" sz="9000" b="1" dirty="0"/>
              <a:t>between </a:t>
            </a:r>
            <a:br>
              <a:rPr lang="en-US" sz="9000" b="1" dirty="0"/>
            </a:br>
            <a:r>
              <a:rPr lang="en-US" sz="9000" b="1" dirty="0"/>
              <a:t>Br atoms?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5262845-888B-44BA-933D-C4B0CE77E360}"/>
              </a:ext>
            </a:extLst>
          </p:cNvPr>
          <p:cNvSpPr txBox="1"/>
          <p:nvPr/>
        </p:nvSpPr>
        <p:spPr>
          <a:xfrm>
            <a:off x="878679" y="-1060885"/>
            <a:ext cx="7199363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0" dirty="0"/>
              <a:t>   </a:t>
            </a:r>
            <a:r>
              <a:rPr lang="en-US" sz="10000" dirty="0"/>
              <a:t>Cl</a:t>
            </a:r>
          </a:p>
          <a:p>
            <a:r>
              <a:rPr lang="en-US" sz="10000" dirty="0"/>
              <a:t>Br</a:t>
            </a:r>
          </a:p>
          <a:p>
            <a:r>
              <a:rPr lang="en-US" sz="10000" dirty="0"/>
              <a:t>Br</a:t>
            </a:r>
          </a:p>
          <a:p>
            <a:r>
              <a:rPr lang="en-US" sz="10000" dirty="0"/>
              <a:t>	  Cl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114F595A-56DD-46D1-B3CD-C002BEA72192}"/>
              </a:ext>
            </a:extLst>
          </p:cNvPr>
          <p:cNvCxnSpPr>
            <a:cxnSpLocks/>
          </p:cNvCxnSpPr>
          <p:nvPr/>
        </p:nvCxnSpPr>
        <p:spPr>
          <a:xfrm flipV="1">
            <a:off x="2281621" y="3429001"/>
            <a:ext cx="347279" cy="416252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2A5330A6-3C05-43A7-9A97-11534BE2DDAD}"/>
              </a:ext>
            </a:extLst>
          </p:cNvPr>
          <p:cNvSpPr/>
          <p:nvPr/>
        </p:nvSpPr>
        <p:spPr>
          <a:xfrm>
            <a:off x="3439442" y="2678600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55B58793-D5E2-4C35-9A0C-08BD3D0601AF}"/>
              </a:ext>
            </a:extLst>
          </p:cNvPr>
          <p:cNvSpPr/>
          <p:nvPr/>
        </p:nvSpPr>
        <p:spPr>
          <a:xfrm>
            <a:off x="3440123" y="3069326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3D45EC83-EAEF-42AA-B03A-E483A7309337}"/>
              </a:ext>
            </a:extLst>
          </p:cNvPr>
          <p:cNvCxnSpPr>
            <a:cxnSpLocks/>
          </p:cNvCxnSpPr>
          <p:nvPr/>
        </p:nvCxnSpPr>
        <p:spPr>
          <a:xfrm>
            <a:off x="3059678" y="4093938"/>
            <a:ext cx="0" cy="60665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3750B43-6CCD-43A4-A085-4B1D07F0CB56}"/>
              </a:ext>
            </a:extLst>
          </p:cNvPr>
          <p:cNvCxnSpPr>
            <a:cxnSpLocks/>
          </p:cNvCxnSpPr>
          <p:nvPr/>
        </p:nvCxnSpPr>
        <p:spPr>
          <a:xfrm>
            <a:off x="3059678" y="1607387"/>
            <a:ext cx="0" cy="60665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F4A96998-4878-4BFF-8089-99D9D7DC9E01}"/>
              </a:ext>
            </a:extLst>
          </p:cNvPr>
          <p:cNvSpPr/>
          <p:nvPr/>
        </p:nvSpPr>
        <p:spPr>
          <a:xfrm>
            <a:off x="2576758" y="0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C8EA70EA-371B-4796-8495-98887CC2F7F0}"/>
              </a:ext>
            </a:extLst>
          </p:cNvPr>
          <p:cNvSpPr/>
          <p:nvPr/>
        </p:nvSpPr>
        <p:spPr>
          <a:xfrm>
            <a:off x="2986844" y="0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50E16A66-3B45-4F15-938B-E462921BBF3B}"/>
              </a:ext>
            </a:extLst>
          </p:cNvPr>
          <p:cNvCxnSpPr>
            <a:cxnSpLocks/>
          </p:cNvCxnSpPr>
          <p:nvPr/>
        </p:nvCxnSpPr>
        <p:spPr>
          <a:xfrm>
            <a:off x="2125297" y="2678600"/>
            <a:ext cx="503603" cy="129843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9313863-73E1-46A5-9C82-79C1CB6D39D2}"/>
              </a:ext>
            </a:extLst>
          </p:cNvPr>
          <p:cNvSpPr txBox="1"/>
          <p:nvPr/>
        </p:nvSpPr>
        <p:spPr>
          <a:xfrm>
            <a:off x="2699662" y="2214037"/>
            <a:ext cx="7397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/>
              <a:t>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AB31095D-C31D-4E78-966D-52193F928F5F}"/>
              </a:ext>
            </a:extLst>
          </p:cNvPr>
          <p:cNvSpPr/>
          <p:nvPr/>
        </p:nvSpPr>
        <p:spPr>
          <a:xfrm>
            <a:off x="3562345" y="338677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9354372E-8E43-4971-93CB-A448FE68865B}"/>
              </a:ext>
            </a:extLst>
          </p:cNvPr>
          <p:cNvSpPr/>
          <p:nvPr/>
        </p:nvSpPr>
        <p:spPr>
          <a:xfrm>
            <a:off x="3563026" y="729403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08225485-7B52-49D1-985F-1A81A903752E}"/>
              </a:ext>
            </a:extLst>
          </p:cNvPr>
          <p:cNvSpPr/>
          <p:nvPr/>
        </p:nvSpPr>
        <p:spPr>
          <a:xfrm>
            <a:off x="2158717" y="357855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60FE4622-B4BB-4A65-99D4-8253B16AA415}"/>
              </a:ext>
            </a:extLst>
          </p:cNvPr>
          <p:cNvSpPr/>
          <p:nvPr/>
        </p:nvSpPr>
        <p:spPr>
          <a:xfrm>
            <a:off x="2159398" y="748581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19403255-F8D6-4A03-9186-AC0599AC9FB8}"/>
              </a:ext>
            </a:extLst>
          </p:cNvPr>
          <p:cNvSpPr/>
          <p:nvPr/>
        </p:nvSpPr>
        <p:spPr>
          <a:xfrm>
            <a:off x="631849" y="2175570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7A6E3D5B-C663-4C76-8269-19EF53967110}"/>
              </a:ext>
            </a:extLst>
          </p:cNvPr>
          <p:cNvSpPr/>
          <p:nvPr/>
        </p:nvSpPr>
        <p:spPr>
          <a:xfrm>
            <a:off x="632530" y="2566296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CD7B8D75-7B87-47A1-8B83-D0BC44B1CAC8}"/>
              </a:ext>
            </a:extLst>
          </p:cNvPr>
          <p:cNvSpPr/>
          <p:nvPr/>
        </p:nvSpPr>
        <p:spPr>
          <a:xfrm>
            <a:off x="631339" y="3780427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3B624490-ACBA-45E0-9630-448EF2F3E41E}"/>
              </a:ext>
            </a:extLst>
          </p:cNvPr>
          <p:cNvSpPr/>
          <p:nvPr/>
        </p:nvSpPr>
        <p:spPr>
          <a:xfrm>
            <a:off x="632020" y="4171153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F0E26614-0F4C-48DA-9A00-9386F6062B51}"/>
              </a:ext>
            </a:extLst>
          </p:cNvPr>
          <p:cNvSpPr/>
          <p:nvPr/>
        </p:nvSpPr>
        <p:spPr>
          <a:xfrm>
            <a:off x="2158036" y="5261564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916F03C4-AF96-4FFD-BAEF-2A4E7337392D}"/>
              </a:ext>
            </a:extLst>
          </p:cNvPr>
          <p:cNvSpPr/>
          <p:nvPr/>
        </p:nvSpPr>
        <p:spPr>
          <a:xfrm>
            <a:off x="2158717" y="5652290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489CEBDE-F34D-4BA5-BC28-15C9FBC04527}"/>
              </a:ext>
            </a:extLst>
          </p:cNvPr>
          <p:cNvSpPr/>
          <p:nvPr/>
        </p:nvSpPr>
        <p:spPr>
          <a:xfrm>
            <a:off x="3562345" y="5210031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A150DAC1-FB22-4626-B206-07C56CA22F8E}"/>
              </a:ext>
            </a:extLst>
          </p:cNvPr>
          <p:cNvSpPr/>
          <p:nvPr/>
        </p:nvSpPr>
        <p:spPr>
          <a:xfrm>
            <a:off x="3563026" y="5600757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98E1B997-ABF4-472D-BA42-91F6B77EC7F3}"/>
              </a:ext>
            </a:extLst>
          </p:cNvPr>
          <p:cNvSpPr/>
          <p:nvPr/>
        </p:nvSpPr>
        <p:spPr>
          <a:xfrm>
            <a:off x="985339" y="1781175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xmlns="" id="{4AC24306-9D38-4879-9554-6BC72632C1E0}"/>
              </a:ext>
            </a:extLst>
          </p:cNvPr>
          <p:cNvSpPr/>
          <p:nvPr/>
        </p:nvSpPr>
        <p:spPr>
          <a:xfrm>
            <a:off x="1395425" y="1781175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739AD017-7E92-4AE6-BFE8-89098B1045E0}"/>
              </a:ext>
            </a:extLst>
          </p:cNvPr>
          <p:cNvSpPr/>
          <p:nvPr/>
        </p:nvSpPr>
        <p:spPr>
          <a:xfrm>
            <a:off x="980376" y="3020165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EB3736DC-7E9B-4896-9611-FF58278DB9F8}"/>
              </a:ext>
            </a:extLst>
          </p:cNvPr>
          <p:cNvSpPr/>
          <p:nvPr/>
        </p:nvSpPr>
        <p:spPr>
          <a:xfrm>
            <a:off x="1390462" y="3020165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F44E0CF0-CA3F-4A61-A88D-81C0B74596EF}"/>
              </a:ext>
            </a:extLst>
          </p:cNvPr>
          <p:cNvSpPr/>
          <p:nvPr/>
        </p:nvSpPr>
        <p:spPr>
          <a:xfrm>
            <a:off x="973582" y="3352315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04317128-A3E2-45F3-964F-E4D8DBDBF19E}"/>
              </a:ext>
            </a:extLst>
          </p:cNvPr>
          <p:cNvSpPr/>
          <p:nvPr/>
        </p:nvSpPr>
        <p:spPr>
          <a:xfrm>
            <a:off x="1383668" y="3352315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5E0CB438-211D-4BBC-94CE-8EF469F6337E}"/>
              </a:ext>
            </a:extLst>
          </p:cNvPr>
          <p:cNvSpPr/>
          <p:nvPr/>
        </p:nvSpPr>
        <p:spPr>
          <a:xfrm>
            <a:off x="1015757" y="4561582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xmlns="" id="{B4812C5C-411F-4DC4-A4DA-700DD65DB880}"/>
              </a:ext>
            </a:extLst>
          </p:cNvPr>
          <p:cNvSpPr/>
          <p:nvPr/>
        </p:nvSpPr>
        <p:spPr>
          <a:xfrm>
            <a:off x="1425843" y="4561582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709AA01-ED4C-49C6-8B0C-98AE2E3E4494}"/>
              </a:ext>
            </a:extLst>
          </p:cNvPr>
          <p:cNvSpPr/>
          <p:nvPr/>
        </p:nvSpPr>
        <p:spPr>
          <a:xfrm>
            <a:off x="2769271" y="6087620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DED9C267-02AA-4D7A-8CE4-060F853981AF}"/>
              </a:ext>
            </a:extLst>
          </p:cNvPr>
          <p:cNvSpPr/>
          <p:nvPr/>
        </p:nvSpPr>
        <p:spPr>
          <a:xfrm>
            <a:off x="3179357" y="6087620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099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1650" y="2332567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b="1" dirty="0"/>
              <a:t/>
            </a:r>
            <a:br>
              <a:rPr lang="en-US" sz="9000" b="1" dirty="0"/>
            </a:br>
            <a:r>
              <a:rPr lang="en-US" sz="9000" b="1" dirty="0"/>
              <a:t/>
            </a:r>
            <a:br>
              <a:rPr lang="en-US" sz="9000" b="1" dirty="0"/>
            </a:br>
            <a:r>
              <a:rPr lang="en-US" sz="9000" b="1" dirty="0"/>
              <a:t/>
            </a:r>
            <a:br>
              <a:rPr lang="en-US" sz="9000" b="1" dirty="0"/>
            </a:br>
            <a:r>
              <a:rPr lang="en-US" sz="9000" b="1" dirty="0"/>
              <a:t>Polar</a:t>
            </a:r>
            <a:br>
              <a:rPr lang="en-US" sz="9000" b="1" dirty="0"/>
            </a:br>
            <a:r>
              <a:rPr lang="en-US" sz="9000" b="1" dirty="0"/>
              <a:t>or </a:t>
            </a:r>
            <a:br>
              <a:rPr lang="en-US" sz="9000" b="1" dirty="0"/>
            </a:br>
            <a:r>
              <a:rPr lang="en-US" sz="9000" b="1" dirty="0"/>
              <a:t>nonpolar?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5262845-888B-44BA-933D-C4B0CE77E360}"/>
              </a:ext>
            </a:extLst>
          </p:cNvPr>
          <p:cNvSpPr txBox="1"/>
          <p:nvPr/>
        </p:nvSpPr>
        <p:spPr>
          <a:xfrm>
            <a:off x="878679" y="-1060885"/>
            <a:ext cx="7199363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0" dirty="0"/>
              <a:t>   </a:t>
            </a:r>
            <a:r>
              <a:rPr lang="en-US" sz="10000" dirty="0"/>
              <a:t>Cl</a:t>
            </a:r>
          </a:p>
          <a:p>
            <a:r>
              <a:rPr lang="en-US" sz="10000" dirty="0"/>
              <a:t>Br</a:t>
            </a:r>
          </a:p>
          <a:p>
            <a:r>
              <a:rPr lang="en-US" sz="10000" dirty="0"/>
              <a:t>Br</a:t>
            </a:r>
          </a:p>
          <a:p>
            <a:r>
              <a:rPr lang="en-US" sz="10000" dirty="0"/>
              <a:t>	  Cl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114F595A-56DD-46D1-B3CD-C002BEA72192}"/>
              </a:ext>
            </a:extLst>
          </p:cNvPr>
          <p:cNvCxnSpPr>
            <a:cxnSpLocks/>
          </p:cNvCxnSpPr>
          <p:nvPr/>
        </p:nvCxnSpPr>
        <p:spPr>
          <a:xfrm flipV="1">
            <a:off x="2281621" y="3429001"/>
            <a:ext cx="347279" cy="416252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2A5330A6-3C05-43A7-9A97-11534BE2DDAD}"/>
              </a:ext>
            </a:extLst>
          </p:cNvPr>
          <p:cNvSpPr/>
          <p:nvPr/>
        </p:nvSpPr>
        <p:spPr>
          <a:xfrm>
            <a:off x="3439442" y="2678600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55B58793-D5E2-4C35-9A0C-08BD3D0601AF}"/>
              </a:ext>
            </a:extLst>
          </p:cNvPr>
          <p:cNvSpPr/>
          <p:nvPr/>
        </p:nvSpPr>
        <p:spPr>
          <a:xfrm>
            <a:off x="3440123" y="3069326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3D45EC83-EAEF-42AA-B03A-E483A7309337}"/>
              </a:ext>
            </a:extLst>
          </p:cNvPr>
          <p:cNvCxnSpPr>
            <a:cxnSpLocks/>
          </p:cNvCxnSpPr>
          <p:nvPr/>
        </p:nvCxnSpPr>
        <p:spPr>
          <a:xfrm>
            <a:off x="3059678" y="4093938"/>
            <a:ext cx="0" cy="60665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3750B43-6CCD-43A4-A085-4B1D07F0CB56}"/>
              </a:ext>
            </a:extLst>
          </p:cNvPr>
          <p:cNvCxnSpPr>
            <a:cxnSpLocks/>
          </p:cNvCxnSpPr>
          <p:nvPr/>
        </p:nvCxnSpPr>
        <p:spPr>
          <a:xfrm>
            <a:off x="3059678" y="1607387"/>
            <a:ext cx="0" cy="60665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F4A96998-4878-4BFF-8089-99D9D7DC9E01}"/>
              </a:ext>
            </a:extLst>
          </p:cNvPr>
          <p:cNvSpPr/>
          <p:nvPr/>
        </p:nvSpPr>
        <p:spPr>
          <a:xfrm>
            <a:off x="2576758" y="0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C8EA70EA-371B-4796-8495-98887CC2F7F0}"/>
              </a:ext>
            </a:extLst>
          </p:cNvPr>
          <p:cNvSpPr/>
          <p:nvPr/>
        </p:nvSpPr>
        <p:spPr>
          <a:xfrm>
            <a:off x="2986844" y="0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50E16A66-3B45-4F15-938B-E462921BBF3B}"/>
              </a:ext>
            </a:extLst>
          </p:cNvPr>
          <p:cNvCxnSpPr>
            <a:cxnSpLocks/>
          </p:cNvCxnSpPr>
          <p:nvPr/>
        </p:nvCxnSpPr>
        <p:spPr>
          <a:xfrm>
            <a:off x="2125297" y="2678600"/>
            <a:ext cx="503603" cy="129843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9313863-73E1-46A5-9C82-79C1CB6D39D2}"/>
              </a:ext>
            </a:extLst>
          </p:cNvPr>
          <p:cNvSpPr txBox="1"/>
          <p:nvPr/>
        </p:nvSpPr>
        <p:spPr>
          <a:xfrm>
            <a:off x="2699662" y="2214037"/>
            <a:ext cx="7397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/>
              <a:t>S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AB31095D-C31D-4E78-966D-52193F928F5F}"/>
              </a:ext>
            </a:extLst>
          </p:cNvPr>
          <p:cNvSpPr/>
          <p:nvPr/>
        </p:nvSpPr>
        <p:spPr>
          <a:xfrm>
            <a:off x="3562345" y="338677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9354372E-8E43-4971-93CB-A448FE68865B}"/>
              </a:ext>
            </a:extLst>
          </p:cNvPr>
          <p:cNvSpPr/>
          <p:nvPr/>
        </p:nvSpPr>
        <p:spPr>
          <a:xfrm>
            <a:off x="3563026" y="729403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08225485-7B52-49D1-985F-1A81A903752E}"/>
              </a:ext>
            </a:extLst>
          </p:cNvPr>
          <p:cNvSpPr/>
          <p:nvPr/>
        </p:nvSpPr>
        <p:spPr>
          <a:xfrm>
            <a:off x="2158717" y="357855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60FE4622-B4BB-4A65-99D4-8253B16AA415}"/>
              </a:ext>
            </a:extLst>
          </p:cNvPr>
          <p:cNvSpPr/>
          <p:nvPr/>
        </p:nvSpPr>
        <p:spPr>
          <a:xfrm>
            <a:off x="2159398" y="748581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19403255-F8D6-4A03-9186-AC0599AC9FB8}"/>
              </a:ext>
            </a:extLst>
          </p:cNvPr>
          <p:cNvSpPr/>
          <p:nvPr/>
        </p:nvSpPr>
        <p:spPr>
          <a:xfrm>
            <a:off x="631849" y="2175570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7A6E3D5B-C663-4C76-8269-19EF53967110}"/>
              </a:ext>
            </a:extLst>
          </p:cNvPr>
          <p:cNvSpPr/>
          <p:nvPr/>
        </p:nvSpPr>
        <p:spPr>
          <a:xfrm>
            <a:off x="632530" y="2566296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CD7B8D75-7B87-47A1-8B83-D0BC44B1CAC8}"/>
              </a:ext>
            </a:extLst>
          </p:cNvPr>
          <p:cNvSpPr/>
          <p:nvPr/>
        </p:nvSpPr>
        <p:spPr>
          <a:xfrm>
            <a:off x="631339" y="3780427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3B624490-ACBA-45E0-9630-448EF2F3E41E}"/>
              </a:ext>
            </a:extLst>
          </p:cNvPr>
          <p:cNvSpPr/>
          <p:nvPr/>
        </p:nvSpPr>
        <p:spPr>
          <a:xfrm>
            <a:off x="632020" y="4171153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F0E26614-0F4C-48DA-9A00-9386F6062B51}"/>
              </a:ext>
            </a:extLst>
          </p:cNvPr>
          <p:cNvSpPr/>
          <p:nvPr/>
        </p:nvSpPr>
        <p:spPr>
          <a:xfrm>
            <a:off x="2158036" y="5261564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916F03C4-AF96-4FFD-BAEF-2A4E7337392D}"/>
              </a:ext>
            </a:extLst>
          </p:cNvPr>
          <p:cNvSpPr/>
          <p:nvPr/>
        </p:nvSpPr>
        <p:spPr>
          <a:xfrm>
            <a:off x="2158717" y="5652290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489CEBDE-F34D-4BA5-BC28-15C9FBC04527}"/>
              </a:ext>
            </a:extLst>
          </p:cNvPr>
          <p:cNvSpPr/>
          <p:nvPr/>
        </p:nvSpPr>
        <p:spPr>
          <a:xfrm>
            <a:off x="3562345" y="5210031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A150DAC1-FB22-4626-B206-07C56CA22F8E}"/>
              </a:ext>
            </a:extLst>
          </p:cNvPr>
          <p:cNvSpPr/>
          <p:nvPr/>
        </p:nvSpPr>
        <p:spPr>
          <a:xfrm>
            <a:off x="3563026" y="5600757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98E1B997-ABF4-472D-BA42-91F6B77EC7F3}"/>
              </a:ext>
            </a:extLst>
          </p:cNvPr>
          <p:cNvSpPr/>
          <p:nvPr/>
        </p:nvSpPr>
        <p:spPr>
          <a:xfrm>
            <a:off x="985339" y="1781175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xmlns="" id="{4AC24306-9D38-4879-9554-6BC72632C1E0}"/>
              </a:ext>
            </a:extLst>
          </p:cNvPr>
          <p:cNvSpPr/>
          <p:nvPr/>
        </p:nvSpPr>
        <p:spPr>
          <a:xfrm>
            <a:off x="1395425" y="1781175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739AD017-7E92-4AE6-BFE8-89098B1045E0}"/>
              </a:ext>
            </a:extLst>
          </p:cNvPr>
          <p:cNvSpPr/>
          <p:nvPr/>
        </p:nvSpPr>
        <p:spPr>
          <a:xfrm>
            <a:off x="980376" y="3020165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EB3736DC-7E9B-4896-9611-FF58278DB9F8}"/>
              </a:ext>
            </a:extLst>
          </p:cNvPr>
          <p:cNvSpPr/>
          <p:nvPr/>
        </p:nvSpPr>
        <p:spPr>
          <a:xfrm>
            <a:off x="1390462" y="3020165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F44E0CF0-CA3F-4A61-A88D-81C0B74596EF}"/>
              </a:ext>
            </a:extLst>
          </p:cNvPr>
          <p:cNvSpPr/>
          <p:nvPr/>
        </p:nvSpPr>
        <p:spPr>
          <a:xfrm>
            <a:off x="973582" y="3352315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04317128-A3E2-45F3-964F-E4D8DBDBF19E}"/>
              </a:ext>
            </a:extLst>
          </p:cNvPr>
          <p:cNvSpPr/>
          <p:nvPr/>
        </p:nvSpPr>
        <p:spPr>
          <a:xfrm>
            <a:off x="1383668" y="3352315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5E0CB438-211D-4BBC-94CE-8EF469F6337E}"/>
              </a:ext>
            </a:extLst>
          </p:cNvPr>
          <p:cNvSpPr/>
          <p:nvPr/>
        </p:nvSpPr>
        <p:spPr>
          <a:xfrm>
            <a:off x="1015757" y="4561582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xmlns="" id="{B4812C5C-411F-4DC4-A4DA-700DD65DB880}"/>
              </a:ext>
            </a:extLst>
          </p:cNvPr>
          <p:cNvSpPr/>
          <p:nvPr/>
        </p:nvSpPr>
        <p:spPr>
          <a:xfrm>
            <a:off x="1425843" y="4561582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xmlns="" id="{E709AA01-ED4C-49C6-8B0C-98AE2E3E4494}"/>
              </a:ext>
            </a:extLst>
          </p:cNvPr>
          <p:cNvSpPr/>
          <p:nvPr/>
        </p:nvSpPr>
        <p:spPr>
          <a:xfrm>
            <a:off x="2769271" y="6087620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xmlns="" id="{DED9C267-02AA-4D7A-8CE4-060F853981AF}"/>
              </a:ext>
            </a:extLst>
          </p:cNvPr>
          <p:cNvSpPr/>
          <p:nvPr/>
        </p:nvSpPr>
        <p:spPr>
          <a:xfrm>
            <a:off x="3179357" y="6087620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512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74320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  </a:t>
            </a:r>
            <a:r>
              <a:rPr lang="en-US" sz="9000" dirty="0" err="1"/>
              <a:t>CsI</a:t>
            </a:r>
            <a:r>
              <a:rPr lang="en-US" sz="9000" dirty="0"/>
              <a:t> or LiCl</a:t>
            </a:r>
            <a:br>
              <a:rPr lang="en-US" sz="9000" dirty="0"/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Higher melting point?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29801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74320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/>
            </a:r>
            <a:br>
              <a:rPr lang="en-US" sz="9000" dirty="0"/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Which is catalyzed?</a:t>
            </a:r>
            <a:endParaRPr lang="en-US" sz="7000" b="1" dirty="0">
              <a:sym typeface="Wingdings" panose="05000000000000000000" pitchFamily="2" charset="2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3C2ECD3F-1E58-4E39-8DFA-5B6C883F3835}"/>
              </a:ext>
            </a:extLst>
          </p:cNvPr>
          <p:cNvCxnSpPr/>
          <p:nvPr/>
        </p:nvCxnSpPr>
        <p:spPr>
          <a:xfrm flipV="1">
            <a:off x="1885950" y="1142999"/>
            <a:ext cx="0" cy="291465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C38D04BC-7E79-4B19-A0A8-1BE88F19AE99}"/>
              </a:ext>
            </a:extLst>
          </p:cNvPr>
          <p:cNvCxnSpPr>
            <a:cxnSpLocks/>
          </p:cNvCxnSpPr>
          <p:nvPr/>
        </p:nvCxnSpPr>
        <p:spPr>
          <a:xfrm>
            <a:off x="1885950" y="4024312"/>
            <a:ext cx="3943350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25EFE38E-BE7C-4328-88E4-E32F31670972}"/>
              </a:ext>
            </a:extLst>
          </p:cNvPr>
          <p:cNvCxnSpPr/>
          <p:nvPr/>
        </p:nvCxnSpPr>
        <p:spPr>
          <a:xfrm>
            <a:off x="1885950" y="2728912"/>
            <a:ext cx="271463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708467C-9F53-4E8C-9BBA-9A40E7605606}"/>
              </a:ext>
            </a:extLst>
          </p:cNvPr>
          <p:cNvCxnSpPr/>
          <p:nvPr/>
        </p:nvCxnSpPr>
        <p:spPr>
          <a:xfrm>
            <a:off x="4467237" y="2724144"/>
            <a:ext cx="271463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39790FAE-DB07-4930-8E38-2E87EFA0F202}"/>
              </a:ext>
            </a:extLst>
          </p:cNvPr>
          <p:cNvSpPr/>
          <p:nvPr/>
        </p:nvSpPr>
        <p:spPr>
          <a:xfrm>
            <a:off x="2157413" y="1028699"/>
            <a:ext cx="2357437" cy="1728788"/>
          </a:xfrm>
          <a:custGeom>
            <a:avLst/>
            <a:gdLst>
              <a:gd name="connsiteX0" fmla="*/ 0 w 2357437"/>
              <a:gd name="connsiteY0" fmla="*/ 1700213 h 1728788"/>
              <a:gd name="connsiteX1" fmla="*/ 28575 w 2357437"/>
              <a:gd name="connsiteY1" fmla="*/ 1628775 h 1728788"/>
              <a:gd name="connsiteX2" fmla="*/ 142875 w 2357437"/>
              <a:gd name="connsiteY2" fmla="*/ 1528763 h 1728788"/>
              <a:gd name="connsiteX3" fmla="*/ 228600 w 2357437"/>
              <a:gd name="connsiteY3" fmla="*/ 1457325 h 1728788"/>
              <a:gd name="connsiteX4" fmla="*/ 285750 w 2357437"/>
              <a:gd name="connsiteY4" fmla="*/ 1371600 h 1728788"/>
              <a:gd name="connsiteX5" fmla="*/ 328612 w 2357437"/>
              <a:gd name="connsiteY5" fmla="*/ 1285875 h 1728788"/>
              <a:gd name="connsiteX6" fmla="*/ 371475 w 2357437"/>
              <a:gd name="connsiteY6" fmla="*/ 1200150 h 1728788"/>
              <a:gd name="connsiteX7" fmla="*/ 385762 w 2357437"/>
              <a:gd name="connsiteY7" fmla="*/ 1157288 h 1728788"/>
              <a:gd name="connsiteX8" fmla="*/ 442912 w 2357437"/>
              <a:gd name="connsiteY8" fmla="*/ 1071563 h 1728788"/>
              <a:gd name="connsiteX9" fmla="*/ 471487 w 2357437"/>
              <a:gd name="connsiteY9" fmla="*/ 914400 h 1728788"/>
              <a:gd name="connsiteX10" fmla="*/ 514350 w 2357437"/>
              <a:gd name="connsiteY10" fmla="*/ 757238 h 1728788"/>
              <a:gd name="connsiteX11" fmla="*/ 528637 w 2357437"/>
              <a:gd name="connsiteY11" fmla="*/ 671513 h 1728788"/>
              <a:gd name="connsiteX12" fmla="*/ 542925 w 2357437"/>
              <a:gd name="connsiteY12" fmla="*/ 614363 h 1728788"/>
              <a:gd name="connsiteX13" fmla="*/ 557212 w 2357437"/>
              <a:gd name="connsiteY13" fmla="*/ 528638 h 1728788"/>
              <a:gd name="connsiteX14" fmla="*/ 585787 w 2357437"/>
              <a:gd name="connsiteY14" fmla="*/ 442913 h 1728788"/>
              <a:gd name="connsiteX15" fmla="*/ 600075 w 2357437"/>
              <a:gd name="connsiteY15" fmla="*/ 400050 h 1728788"/>
              <a:gd name="connsiteX16" fmla="*/ 614362 w 2357437"/>
              <a:gd name="connsiteY16" fmla="*/ 357188 h 1728788"/>
              <a:gd name="connsiteX17" fmla="*/ 642937 w 2357437"/>
              <a:gd name="connsiteY17" fmla="*/ 314325 h 1728788"/>
              <a:gd name="connsiteX18" fmla="*/ 685800 w 2357437"/>
              <a:gd name="connsiteY18" fmla="*/ 171450 h 1728788"/>
              <a:gd name="connsiteX19" fmla="*/ 714375 w 2357437"/>
              <a:gd name="connsiteY19" fmla="*/ 128588 h 1728788"/>
              <a:gd name="connsiteX20" fmla="*/ 800100 w 2357437"/>
              <a:gd name="connsiteY20" fmla="*/ 71438 h 1728788"/>
              <a:gd name="connsiteX21" fmla="*/ 842962 w 2357437"/>
              <a:gd name="connsiteY21" fmla="*/ 42863 h 1728788"/>
              <a:gd name="connsiteX22" fmla="*/ 900112 w 2357437"/>
              <a:gd name="connsiteY22" fmla="*/ 28575 h 1728788"/>
              <a:gd name="connsiteX23" fmla="*/ 985837 w 2357437"/>
              <a:gd name="connsiteY23" fmla="*/ 0 h 1728788"/>
              <a:gd name="connsiteX24" fmla="*/ 1428750 w 2357437"/>
              <a:gd name="connsiteY24" fmla="*/ 14288 h 1728788"/>
              <a:gd name="connsiteX25" fmla="*/ 1471612 w 2357437"/>
              <a:gd name="connsiteY25" fmla="*/ 57150 h 1728788"/>
              <a:gd name="connsiteX26" fmla="*/ 1500187 w 2357437"/>
              <a:gd name="connsiteY26" fmla="*/ 100013 h 1728788"/>
              <a:gd name="connsiteX27" fmla="*/ 1528762 w 2357437"/>
              <a:gd name="connsiteY27" fmla="*/ 157163 h 1728788"/>
              <a:gd name="connsiteX28" fmla="*/ 1571625 w 2357437"/>
              <a:gd name="connsiteY28" fmla="*/ 185738 h 1728788"/>
              <a:gd name="connsiteX29" fmla="*/ 1585912 w 2357437"/>
              <a:gd name="connsiteY29" fmla="*/ 228600 h 1728788"/>
              <a:gd name="connsiteX30" fmla="*/ 1657350 w 2357437"/>
              <a:gd name="connsiteY30" fmla="*/ 314325 h 1728788"/>
              <a:gd name="connsiteX31" fmla="*/ 1685925 w 2357437"/>
              <a:gd name="connsiteY31" fmla="*/ 357188 h 1728788"/>
              <a:gd name="connsiteX32" fmla="*/ 1728787 w 2357437"/>
              <a:gd name="connsiteY32" fmla="*/ 442913 h 1728788"/>
              <a:gd name="connsiteX33" fmla="*/ 1814512 w 2357437"/>
              <a:gd name="connsiteY33" fmla="*/ 614363 h 1728788"/>
              <a:gd name="connsiteX34" fmla="*/ 1857375 w 2357437"/>
              <a:gd name="connsiteY34" fmla="*/ 628650 h 1728788"/>
              <a:gd name="connsiteX35" fmla="*/ 1900237 w 2357437"/>
              <a:gd name="connsiteY35" fmla="*/ 742950 h 1728788"/>
              <a:gd name="connsiteX36" fmla="*/ 1957387 w 2357437"/>
              <a:gd name="connsiteY36" fmla="*/ 828675 h 1728788"/>
              <a:gd name="connsiteX37" fmla="*/ 2000250 w 2357437"/>
              <a:gd name="connsiteY37" fmla="*/ 914400 h 1728788"/>
              <a:gd name="connsiteX38" fmla="*/ 2043112 w 2357437"/>
              <a:gd name="connsiteY38" fmla="*/ 1042988 h 1728788"/>
              <a:gd name="connsiteX39" fmla="*/ 2071687 w 2357437"/>
              <a:gd name="connsiteY39" fmla="*/ 1128713 h 1728788"/>
              <a:gd name="connsiteX40" fmla="*/ 2085975 w 2357437"/>
              <a:gd name="connsiteY40" fmla="*/ 1200150 h 1728788"/>
              <a:gd name="connsiteX41" fmla="*/ 2114550 w 2357437"/>
              <a:gd name="connsiteY41" fmla="*/ 1285875 h 1728788"/>
              <a:gd name="connsiteX42" fmla="*/ 2157412 w 2357437"/>
              <a:gd name="connsiteY42" fmla="*/ 1414463 h 1728788"/>
              <a:gd name="connsiteX43" fmla="*/ 2171700 w 2357437"/>
              <a:gd name="connsiteY43" fmla="*/ 1457325 h 1728788"/>
              <a:gd name="connsiteX44" fmla="*/ 2185987 w 2357437"/>
              <a:gd name="connsiteY44" fmla="*/ 1514475 h 1728788"/>
              <a:gd name="connsiteX45" fmla="*/ 2271712 w 2357437"/>
              <a:gd name="connsiteY45" fmla="*/ 1685925 h 1728788"/>
              <a:gd name="connsiteX46" fmla="*/ 2314575 w 2357437"/>
              <a:gd name="connsiteY46" fmla="*/ 1700213 h 1728788"/>
              <a:gd name="connsiteX47" fmla="*/ 2357437 w 2357437"/>
              <a:gd name="connsiteY47" fmla="*/ 1728788 h 1728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357437" h="1728788">
                <a:moveTo>
                  <a:pt x="0" y="1700213"/>
                </a:moveTo>
                <a:cubicBezTo>
                  <a:pt x="9525" y="1676400"/>
                  <a:pt x="14349" y="1650115"/>
                  <a:pt x="28575" y="1628775"/>
                </a:cubicBezTo>
                <a:cubicBezTo>
                  <a:pt x="59858" y="1581850"/>
                  <a:pt x="101918" y="1563869"/>
                  <a:pt x="142875" y="1528763"/>
                </a:cubicBezTo>
                <a:cubicBezTo>
                  <a:pt x="239135" y="1446254"/>
                  <a:pt x="133864" y="1520482"/>
                  <a:pt x="228600" y="1457325"/>
                </a:cubicBezTo>
                <a:cubicBezTo>
                  <a:pt x="247650" y="1428750"/>
                  <a:pt x="274890" y="1404181"/>
                  <a:pt x="285750" y="1371600"/>
                </a:cubicBezTo>
                <a:cubicBezTo>
                  <a:pt x="321658" y="1263873"/>
                  <a:pt x="273222" y="1396654"/>
                  <a:pt x="328612" y="1285875"/>
                </a:cubicBezTo>
                <a:cubicBezTo>
                  <a:pt x="387766" y="1167569"/>
                  <a:pt x="289582" y="1322991"/>
                  <a:pt x="371475" y="1200150"/>
                </a:cubicBezTo>
                <a:cubicBezTo>
                  <a:pt x="376237" y="1185863"/>
                  <a:pt x="378448" y="1170453"/>
                  <a:pt x="385762" y="1157288"/>
                </a:cubicBezTo>
                <a:cubicBezTo>
                  <a:pt x="402440" y="1127267"/>
                  <a:pt x="442912" y="1071563"/>
                  <a:pt x="442912" y="1071563"/>
                </a:cubicBezTo>
                <a:cubicBezTo>
                  <a:pt x="449278" y="1033365"/>
                  <a:pt x="461506" y="954324"/>
                  <a:pt x="471487" y="914400"/>
                </a:cubicBezTo>
                <a:cubicBezTo>
                  <a:pt x="499190" y="803587"/>
                  <a:pt x="479526" y="966189"/>
                  <a:pt x="514350" y="757238"/>
                </a:cubicBezTo>
                <a:cubicBezTo>
                  <a:pt x="519112" y="728663"/>
                  <a:pt x="522956" y="699920"/>
                  <a:pt x="528637" y="671513"/>
                </a:cubicBezTo>
                <a:cubicBezTo>
                  <a:pt x="532488" y="652258"/>
                  <a:pt x="539074" y="633618"/>
                  <a:pt x="542925" y="614363"/>
                </a:cubicBezTo>
                <a:cubicBezTo>
                  <a:pt x="548606" y="585956"/>
                  <a:pt x="550186" y="556742"/>
                  <a:pt x="557212" y="528638"/>
                </a:cubicBezTo>
                <a:cubicBezTo>
                  <a:pt x="564517" y="499417"/>
                  <a:pt x="576262" y="471488"/>
                  <a:pt x="585787" y="442913"/>
                </a:cubicBezTo>
                <a:lnTo>
                  <a:pt x="600075" y="400050"/>
                </a:lnTo>
                <a:cubicBezTo>
                  <a:pt x="604837" y="385763"/>
                  <a:pt x="606008" y="369719"/>
                  <a:pt x="614362" y="357188"/>
                </a:cubicBezTo>
                <a:lnTo>
                  <a:pt x="642937" y="314325"/>
                </a:lnTo>
                <a:cubicBezTo>
                  <a:pt x="650924" y="282379"/>
                  <a:pt x="671887" y="192319"/>
                  <a:pt x="685800" y="171450"/>
                </a:cubicBezTo>
                <a:cubicBezTo>
                  <a:pt x="695325" y="157163"/>
                  <a:pt x="701452" y="139895"/>
                  <a:pt x="714375" y="128588"/>
                </a:cubicBezTo>
                <a:cubicBezTo>
                  <a:pt x="740221" y="105973"/>
                  <a:pt x="771525" y="90488"/>
                  <a:pt x="800100" y="71438"/>
                </a:cubicBezTo>
                <a:cubicBezTo>
                  <a:pt x="814387" y="61913"/>
                  <a:pt x="826303" y="47028"/>
                  <a:pt x="842962" y="42863"/>
                </a:cubicBezTo>
                <a:cubicBezTo>
                  <a:pt x="862012" y="38100"/>
                  <a:pt x="881304" y="34218"/>
                  <a:pt x="900112" y="28575"/>
                </a:cubicBezTo>
                <a:cubicBezTo>
                  <a:pt x="928962" y="19920"/>
                  <a:pt x="985837" y="0"/>
                  <a:pt x="985837" y="0"/>
                </a:cubicBezTo>
                <a:cubicBezTo>
                  <a:pt x="1133475" y="4763"/>
                  <a:pt x="1282047" y="-2971"/>
                  <a:pt x="1428750" y="14288"/>
                </a:cubicBezTo>
                <a:cubicBezTo>
                  <a:pt x="1448817" y="16649"/>
                  <a:pt x="1458677" y="41628"/>
                  <a:pt x="1471612" y="57150"/>
                </a:cubicBezTo>
                <a:cubicBezTo>
                  <a:pt x="1482605" y="70342"/>
                  <a:pt x="1491668" y="85104"/>
                  <a:pt x="1500187" y="100013"/>
                </a:cubicBezTo>
                <a:cubicBezTo>
                  <a:pt x="1510754" y="118505"/>
                  <a:pt x="1515127" y="140801"/>
                  <a:pt x="1528762" y="157163"/>
                </a:cubicBezTo>
                <a:cubicBezTo>
                  <a:pt x="1539755" y="170355"/>
                  <a:pt x="1557337" y="176213"/>
                  <a:pt x="1571625" y="185738"/>
                </a:cubicBezTo>
                <a:cubicBezTo>
                  <a:pt x="1576387" y="200025"/>
                  <a:pt x="1579177" y="215130"/>
                  <a:pt x="1585912" y="228600"/>
                </a:cubicBezTo>
                <a:cubicBezTo>
                  <a:pt x="1612518" y="281813"/>
                  <a:pt x="1617850" y="266925"/>
                  <a:pt x="1657350" y="314325"/>
                </a:cubicBezTo>
                <a:cubicBezTo>
                  <a:pt x="1668343" y="327517"/>
                  <a:pt x="1676400" y="342900"/>
                  <a:pt x="1685925" y="357188"/>
                </a:cubicBezTo>
                <a:cubicBezTo>
                  <a:pt x="1738027" y="513498"/>
                  <a:pt x="1654933" y="276741"/>
                  <a:pt x="1728787" y="442913"/>
                </a:cubicBezTo>
                <a:cubicBezTo>
                  <a:pt x="1744223" y="477644"/>
                  <a:pt x="1768017" y="598865"/>
                  <a:pt x="1814512" y="614363"/>
                </a:cubicBezTo>
                <a:lnTo>
                  <a:pt x="1857375" y="628650"/>
                </a:lnTo>
                <a:cubicBezTo>
                  <a:pt x="1949359" y="766627"/>
                  <a:pt x="1811960" y="548740"/>
                  <a:pt x="1900237" y="742950"/>
                </a:cubicBezTo>
                <a:cubicBezTo>
                  <a:pt x="1914448" y="774215"/>
                  <a:pt x="1946527" y="796095"/>
                  <a:pt x="1957387" y="828675"/>
                </a:cubicBezTo>
                <a:cubicBezTo>
                  <a:pt x="1977105" y="887828"/>
                  <a:pt x="1963321" y="859007"/>
                  <a:pt x="2000250" y="914400"/>
                </a:cubicBezTo>
                <a:lnTo>
                  <a:pt x="2043112" y="1042988"/>
                </a:lnTo>
                <a:cubicBezTo>
                  <a:pt x="2043116" y="1043001"/>
                  <a:pt x="2071684" y="1128700"/>
                  <a:pt x="2071687" y="1128713"/>
                </a:cubicBezTo>
                <a:cubicBezTo>
                  <a:pt x="2076450" y="1152525"/>
                  <a:pt x="2079585" y="1176722"/>
                  <a:pt x="2085975" y="1200150"/>
                </a:cubicBezTo>
                <a:cubicBezTo>
                  <a:pt x="2093900" y="1229209"/>
                  <a:pt x="2105025" y="1257300"/>
                  <a:pt x="2114550" y="1285875"/>
                </a:cubicBezTo>
                <a:lnTo>
                  <a:pt x="2157412" y="1414463"/>
                </a:lnTo>
                <a:cubicBezTo>
                  <a:pt x="2162174" y="1428750"/>
                  <a:pt x="2168047" y="1442714"/>
                  <a:pt x="2171700" y="1457325"/>
                </a:cubicBezTo>
                <a:cubicBezTo>
                  <a:pt x="2176462" y="1476375"/>
                  <a:pt x="2180345" y="1495667"/>
                  <a:pt x="2185987" y="1514475"/>
                </a:cubicBezTo>
                <a:cubicBezTo>
                  <a:pt x="2195849" y="1547349"/>
                  <a:pt x="2231573" y="1672545"/>
                  <a:pt x="2271712" y="1685925"/>
                </a:cubicBezTo>
                <a:cubicBezTo>
                  <a:pt x="2286000" y="1690688"/>
                  <a:pt x="2301104" y="1693478"/>
                  <a:pt x="2314575" y="1700213"/>
                </a:cubicBezTo>
                <a:cubicBezTo>
                  <a:pt x="2329933" y="1707892"/>
                  <a:pt x="2357437" y="1728788"/>
                  <a:pt x="2357437" y="1728788"/>
                </a:cubicBezTo>
              </a:path>
            </a:pathLst>
          </a:cu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8DA67F7B-E9C1-461C-809F-178D3ED188E9}"/>
              </a:ext>
            </a:extLst>
          </p:cNvPr>
          <p:cNvSpPr/>
          <p:nvPr/>
        </p:nvSpPr>
        <p:spPr>
          <a:xfrm>
            <a:off x="2143125" y="1857374"/>
            <a:ext cx="2172197" cy="885825"/>
          </a:xfrm>
          <a:custGeom>
            <a:avLst/>
            <a:gdLst>
              <a:gd name="connsiteX0" fmla="*/ 0 w 2172197"/>
              <a:gd name="connsiteY0" fmla="*/ 885825 h 885825"/>
              <a:gd name="connsiteX1" fmla="*/ 71438 w 2172197"/>
              <a:gd name="connsiteY1" fmla="*/ 857250 h 885825"/>
              <a:gd name="connsiteX2" fmla="*/ 114300 w 2172197"/>
              <a:gd name="connsiteY2" fmla="*/ 828675 h 885825"/>
              <a:gd name="connsiteX3" fmla="*/ 200025 w 2172197"/>
              <a:gd name="connsiteY3" fmla="*/ 800100 h 885825"/>
              <a:gd name="connsiteX4" fmla="*/ 285750 w 2172197"/>
              <a:gd name="connsiteY4" fmla="*/ 742950 h 885825"/>
              <a:gd name="connsiteX5" fmla="*/ 314325 w 2172197"/>
              <a:gd name="connsiteY5" fmla="*/ 700088 h 885825"/>
              <a:gd name="connsiteX6" fmla="*/ 357188 w 2172197"/>
              <a:gd name="connsiteY6" fmla="*/ 671513 h 885825"/>
              <a:gd name="connsiteX7" fmla="*/ 371475 w 2172197"/>
              <a:gd name="connsiteY7" fmla="*/ 628650 h 885825"/>
              <a:gd name="connsiteX8" fmla="*/ 414338 w 2172197"/>
              <a:gd name="connsiteY8" fmla="*/ 585788 h 885825"/>
              <a:gd name="connsiteX9" fmla="*/ 428625 w 2172197"/>
              <a:gd name="connsiteY9" fmla="*/ 542925 h 885825"/>
              <a:gd name="connsiteX10" fmla="*/ 471488 w 2172197"/>
              <a:gd name="connsiteY10" fmla="*/ 514350 h 885825"/>
              <a:gd name="connsiteX11" fmla="*/ 542925 w 2172197"/>
              <a:gd name="connsiteY11" fmla="*/ 400050 h 885825"/>
              <a:gd name="connsiteX12" fmla="*/ 600075 w 2172197"/>
              <a:gd name="connsiteY12" fmla="*/ 228600 h 885825"/>
              <a:gd name="connsiteX13" fmla="*/ 642938 w 2172197"/>
              <a:gd name="connsiteY13" fmla="*/ 142875 h 885825"/>
              <a:gd name="connsiteX14" fmla="*/ 771525 w 2172197"/>
              <a:gd name="connsiteY14" fmla="*/ 71438 h 885825"/>
              <a:gd name="connsiteX15" fmla="*/ 1000125 w 2172197"/>
              <a:gd name="connsiteY15" fmla="*/ 171450 h 885825"/>
              <a:gd name="connsiteX16" fmla="*/ 1028700 w 2172197"/>
              <a:gd name="connsiteY16" fmla="*/ 214313 h 885825"/>
              <a:gd name="connsiteX17" fmla="*/ 1114425 w 2172197"/>
              <a:gd name="connsiteY17" fmla="*/ 271463 h 885825"/>
              <a:gd name="connsiteX18" fmla="*/ 1271588 w 2172197"/>
              <a:gd name="connsiteY18" fmla="*/ 257175 h 885825"/>
              <a:gd name="connsiteX19" fmla="*/ 1343025 w 2172197"/>
              <a:gd name="connsiteY19" fmla="*/ 185738 h 885825"/>
              <a:gd name="connsiteX20" fmla="*/ 1385888 w 2172197"/>
              <a:gd name="connsiteY20" fmla="*/ 142875 h 885825"/>
              <a:gd name="connsiteX21" fmla="*/ 1400175 w 2172197"/>
              <a:gd name="connsiteY21" fmla="*/ 85725 h 885825"/>
              <a:gd name="connsiteX22" fmla="*/ 1414463 w 2172197"/>
              <a:gd name="connsiteY22" fmla="*/ 42863 h 885825"/>
              <a:gd name="connsiteX23" fmla="*/ 1557338 w 2172197"/>
              <a:gd name="connsiteY23" fmla="*/ 0 h 885825"/>
              <a:gd name="connsiteX24" fmla="*/ 1828800 w 2172197"/>
              <a:gd name="connsiteY24" fmla="*/ 14288 h 885825"/>
              <a:gd name="connsiteX25" fmla="*/ 1871663 w 2172197"/>
              <a:gd name="connsiteY25" fmla="*/ 28575 h 885825"/>
              <a:gd name="connsiteX26" fmla="*/ 1928813 w 2172197"/>
              <a:gd name="connsiteY26" fmla="*/ 114300 h 885825"/>
              <a:gd name="connsiteX27" fmla="*/ 1943100 w 2172197"/>
              <a:gd name="connsiteY27" fmla="*/ 157163 h 885825"/>
              <a:gd name="connsiteX28" fmla="*/ 1985963 w 2172197"/>
              <a:gd name="connsiteY28" fmla="*/ 242888 h 885825"/>
              <a:gd name="connsiteX29" fmla="*/ 2014538 w 2172197"/>
              <a:gd name="connsiteY29" fmla="*/ 342900 h 885825"/>
              <a:gd name="connsiteX30" fmla="*/ 2057400 w 2172197"/>
              <a:gd name="connsiteY30" fmla="*/ 357188 h 885825"/>
              <a:gd name="connsiteX31" fmla="*/ 2085975 w 2172197"/>
              <a:gd name="connsiteY31" fmla="*/ 400050 h 885825"/>
              <a:gd name="connsiteX32" fmla="*/ 2100263 w 2172197"/>
              <a:gd name="connsiteY32" fmla="*/ 442913 h 885825"/>
              <a:gd name="connsiteX33" fmla="*/ 2157413 w 2172197"/>
              <a:gd name="connsiteY33" fmla="*/ 528638 h 885825"/>
              <a:gd name="connsiteX34" fmla="*/ 2171700 w 2172197"/>
              <a:gd name="connsiteY34" fmla="*/ 642938 h 88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172197" h="885825">
                <a:moveTo>
                  <a:pt x="0" y="885825"/>
                </a:moveTo>
                <a:cubicBezTo>
                  <a:pt x="23813" y="876300"/>
                  <a:pt x="48499" y="868720"/>
                  <a:pt x="71438" y="857250"/>
                </a:cubicBezTo>
                <a:cubicBezTo>
                  <a:pt x="86796" y="849571"/>
                  <a:pt x="98609" y="835649"/>
                  <a:pt x="114300" y="828675"/>
                </a:cubicBezTo>
                <a:cubicBezTo>
                  <a:pt x="141825" y="816442"/>
                  <a:pt x="174963" y="816808"/>
                  <a:pt x="200025" y="800100"/>
                </a:cubicBezTo>
                <a:lnTo>
                  <a:pt x="285750" y="742950"/>
                </a:lnTo>
                <a:cubicBezTo>
                  <a:pt x="295275" y="728663"/>
                  <a:pt x="302183" y="712230"/>
                  <a:pt x="314325" y="700088"/>
                </a:cubicBezTo>
                <a:cubicBezTo>
                  <a:pt x="326467" y="687946"/>
                  <a:pt x="346461" y="684922"/>
                  <a:pt x="357188" y="671513"/>
                </a:cubicBezTo>
                <a:cubicBezTo>
                  <a:pt x="366596" y="659753"/>
                  <a:pt x="363121" y="641181"/>
                  <a:pt x="371475" y="628650"/>
                </a:cubicBezTo>
                <a:cubicBezTo>
                  <a:pt x="382683" y="611838"/>
                  <a:pt x="400050" y="600075"/>
                  <a:pt x="414338" y="585788"/>
                </a:cubicBezTo>
                <a:cubicBezTo>
                  <a:pt x="419100" y="571500"/>
                  <a:pt x="419217" y="554685"/>
                  <a:pt x="428625" y="542925"/>
                </a:cubicBezTo>
                <a:cubicBezTo>
                  <a:pt x="439352" y="529516"/>
                  <a:pt x="462387" y="528911"/>
                  <a:pt x="471488" y="514350"/>
                </a:cubicBezTo>
                <a:cubicBezTo>
                  <a:pt x="556502" y="378328"/>
                  <a:pt x="445922" y="464720"/>
                  <a:pt x="542925" y="400050"/>
                </a:cubicBezTo>
                <a:lnTo>
                  <a:pt x="600075" y="228600"/>
                </a:lnTo>
                <a:cubicBezTo>
                  <a:pt x="610266" y="198027"/>
                  <a:pt x="616872" y="165683"/>
                  <a:pt x="642938" y="142875"/>
                </a:cubicBezTo>
                <a:cubicBezTo>
                  <a:pt x="703403" y="89968"/>
                  <a:pt x="712654" y="91061"/>
                  <a:pt x="771525" y="71438"/>
                </a:cubicBezTo>
                <a:cubicBezTo>
                  <a:pt x="977199" y="88577"/>
                  <a:pt x="911164" y="38009"/>
                  <a:pt x="1000125" y="171450"/>
                </a:cubicBezTo>
                <a:cubicBezTo>
                  <a:pt x="1009650" y="185738"/>
                  <a:pt x="1014412" y="204788"/>
                  <a:pt x="1028700" y="214313"/>
                </a:cubicBezTo>
                <a:lnTo>
                  <a:pt x="1114425" y="271463"/>
                </a:lnTo>
                <a:cubicBezTo>
                  <a:pt x="1166813" y="266700"/>
                  <a:pt x="1220152" y="268197"/>
                  <a:pt x="1271588" y="257175"/>
                </a:cubicBezTo>
                <a:cubicBezTo>
                  <a:pt x="1314104" y="248064"/>
                  <a:pt x="1319558" y="213898"/>
                  <a:pt x="1343025" y="185738"/>
                </a:cubicBezTo>
                <a:cubicBezTo>
                  <a:pt x="1355960" y="170216"/>
                  <a:pt x="1371600" y="157163"/>
                  <a:pt x="1385888" y="142875"/>
                </a:cubicBezTo>
                <a:cubicBezTo>
                  <a:pt x="1390650" y="123825"/>
                  <a:pt x="1394780" y="104606"/>
                  <a:pt x="1400175" y="85725"/>
                </a:cubicBezTo>
                <a:cubicBezTo>
                  <a:pt x="1404312" y="71244"/>
                  <a:pt x="1402208" y="51617"/>
                  <a:pt x="1414463" y="42863"/>
                </a:cubicBezTo>
                <a:cubicBezTo>
                  <a:pt x="1433192" y="29485"/>
                  <a:pt x="1526787" y="7638"/>
                  <a:pt x="1557338" y="0"/>
                </a:cubicBezTo>
                <a:cubicBezTo>
                  <a:pt x="1647825" y="4763"/>
                  <a:pt x="1738560" y="6084"/>
                  <a:pt x="1828800" y="14288"/>
                </a:cubicBezTo>
                <a:cubicBezTo>
                  <a:pt x="1843799" y="15652"/>
                  <a:pt x="1861014" y="17926"/>
                  <a:pt x="1871663" y="28575"/>
                </a:cubicBezTo>
                <a:cubicBezTo>
                  <a:pt x="1895947" y="52859"/>
                  <a:pt x="1928813" y="114300"/>
                  <a:pt x="1928813" y="114300"/>
                </a:cubicBezTo>
                <a:cubicBezTo>
                  <a:pt x="1933575" y="128588"/>
                  <a:pt x="1936365" y="143692"/>
                  <a:pt x="1943100" y="157163"/>
                </a:cubicBezTo>
                <a:cubicBezTo>
                  <a:pt x="1984845" y="240653"/>
                  <a:pt x="1962021" y="159091"/>
                  <a:pt x="1985963" y="242888"/>
                </a:cubicBezTo>
                <a:cubicBezTo>
                  <a:pt x="1986112" y="243410"/>
                  <a:pt x="2007685" y="336047"/>
                  <a:pt x="2014538" y="342900"/>
                </a:cubicBezTo>
                <a:cubicBezTo>
                  <a:pt x="2025187" y="353549"/>
                  <a:pt x="2043113" y="352425"/>
                  <a:pt x="2057400" y="357188"/>
                </a:cubicBezTo>
                <a:cubicBezTo>
                  <a:pt x="2066925" y="371475"/>
                  <a:pt x="2078296" y="384692"/>
                  <a:pt x="2085975" y="400050"/>
                </a:cubicBezTo>
                <a:cubicBezTo>
                  <a:pt x="2092710" y="413521"/>
                  <a:pt x="2092949" y="429748"/>
                  <a:pt x="2100263" y="442913"/>
                </a:cubicBezTo>
                <a:cubicBezTo>
                  <a:pt x="2116941" y="472934"/>
                  <a:pt x="2157413" y="528638"/>
                  <a:pt x="2157413" y="528638"/>
                </a:cubicBezTo>
                <a:cubicBezTo>
                  <a:pt x="2176320" y="604269"/>
                  <a:pt x="2171700" y="566152"/>
                  <a:pt x="2171700" y="642938"/>
                </a:cubicBezTo>
              </a:path>
            </a:pathLst>
          </a:cu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0560DDC-A76C-4545-8E9C-E6683BA0CD8A}"/>
              </a:ext>
            </a:extLst>
          </p:cNvPr>
          <p:cNvSpPr txBox="1"/>
          <p:nvPr/>
        </p:nvSpPr>
        <p:spPr>
          <a:xfrm>
            <a:off x="3059918" y="245741"/>
            <a:ext cx="15430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BEBD96F-0DB8-4CE9-AECA-F5181049E878}"/>
              </a:ext>
            </a:extLst>
          </p:cNvPr>
          <p:cNvSpPr txBox="1"/>
          <p:nvPr/>
        </p:nvSpPr>
        <p:spPr>
          <a:xfrm>
            <a:off x="3086100" y="1248008"/>
            <a:ext cx="15430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303775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74320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 A + B </a:t>
            </a:r>
            <a:r>
              <a:rPr lang="en-US" sz="9000" dirty="0">
                <a:sym typeface="Wingdings" panose="05000000000000000000" pitchFamily="2" charset="2"/>
              </a:rPr>
              <a:t> C + E    slow</a:t>
            </a:r>
            <a:br>
              <a:rPr lang="en-US" sz="9000" dirty="0">
                <a:sym typeface="Wingdings" panose="05000000000000000000" pitchFamily="2" charset="2"/>
              </a:rPr>
            </a:br>
            <a:r>
              <a:rPr lang="en-US" sz="9000" dirty="0">
                <a:sym typeface="Wingdings" panose="05000000000000000000" pitchFamily="2" charset="2"/>
              </a:rPr>
              <a:t>E + A  C + D   fast</a:t>
            </a:r>
            <a:br>
              <a:rPr lang="en-US" sz="9000" dirty="0">
                <a:sym typeface="Wingdings" panose="05000000000000000000" pitchFamily="2" charset="2"/>
              </a:rPr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rate law?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57175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905409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b="1" dirty="0">
                <a:sym typeface="Wingdings" panose="05000000000000000000" pitchFamily="2" charset="2"/>
              </a:rPr>
              <a:t>Rate = k[A]</a:t>
            </a:r>
            <a:r>
              <a:rPr lang="en-US" sz="9000" b="1" baseline="30000" dirty="0">
                <a:sym typeface="Wingdings" panose="05000000000000000000" pitchFamily="2" charset="2"/>
              </a:rPr>
              <a:t>x</a:t>
            </a:r>
            <a:br>
              <a:rPr lang="en-US" sz="9000" b="1" baseline="30000" dirty="0">
                <a:sym typeface="Wingdings" panose="05000000000000000000" pitchFamily="2" charset="2"/>
              </a:rPr>
            </a:br>
            <a:r>
              <a:rPr lang="en-US" sz="9000" b="1" baseline="30000" dirty="0">
                <a:sym typeface="Wingdings" panose="05000000000000000000" pitchFamily="2" charset="2"/>
              </a:rPr>
              <a:t>What is x?</a:t>
            </a:r>
            <a:endParaRPr lang="en-US" sz="9000" b="1" dirty="0">
              <a:sym typeface="Wingdings" panose="05000000000000000000" pitchFamily="2" charset="2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4E5A82CB-78C2-4A58-B90C-C4916E5AA975}"/>
              </a:ext>
            </a:extLst>
          </p:cNvPr>
          <p:cNvCxnSpPr>
            <a:cxnSpLocks/>
          </p:cNvCxnSpPr>
          <p:nvPr/>
        </p:nvCxnSpPr>
        <p:spPr>
          <a:xfrm>
            <a:off x="3838770" y="161527"/>
            <a:ext cx="0" cy="2964192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E8A7A228-1A1D-4F6A-800E-BA48CEAE1603}"/>
              </a:ext>
            </a:extLst>
          </p:cNvPr>
          <p:cNvCxnSpPr>
            <a:cxnSpLocks/>
          </p:cNvCxnSpPr>
          <p:nvPr/>
        </p:nvCxnSpPr>
        <p:spPr>
          <a:xfrm flipH="1">
            <a:off x="3809274" y="3125719"/>
            <a:ext cx="5310146" cy="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98C4E379-422C-4008-A8AE-05AB76B0C66C}"/>
              </a:ext>
            </a:extLst>
          </p:cNvPr>
          <p:cNvCxnSpPr>
            <a:cxnSpLocks/>
          </p:cNvCxnSpPr>
          <p:nvPr/>
        </p:nvCxnSpPr>
        <p:spPr>
          <a:xfrm>
            <a:off x="3838770" y="357029"/>
            <a:ext cx="2974985" cy="276869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5824772-1E03-449C-B12F-6CC39301AA7D}"/>
              </a:ext>
            </a:extLst>
          </p:cNvPr>
          <p:cNvSpPr txBox="1"/>
          <p:nvPr/>
        </p:nvSpPr>
        <p:spPr>
          <a:xfrm>
            <a:off x="1799313" y="934065"/>
            <a:ext cx="3342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Ln[A]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CB12DBC-3A1A-4E56-9242-2010AB96DAED}"/>
              </a:ext>
            </a:extLst>
          </p:cNvPr>
          <p:cNvSpPr txBox="1"/>
          <p:nvPr/>
        </p:nvSpPr>
        <p:spPr>
          <a:xfrm>
            <a:off x="5592469" y="2917945"/>
            <a:ext cx="3342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204931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74320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 A + B </a:t>
            </a:r>
            <a:r>
              <a:rPr lang="en-US" sz="9000" dirty="0">
                <a:sym typeface="Wingdings" panose="05000000000000000000" pitchFamily="2" charset="2"/>
              </a:rPr>
              <a:t> C + E    slow</a:t>
            </a:r>
            <a:br>
              <a:rPr lang="en-US" sz="9000" dirty="0">
                <a:sym typeface="Wingdings" panose="05000000000000000000" pitchFamily="2" charset="2"/>
              </a:rPr>
            </a:br>
            <a:r>
              <a:rPr lang="en-US" sz="9000" dirty="0">
                <a:sym typeface="Wingdings" panose="05000000000000000000" pitchFamily="2" charset="2"/>
              </a:rPr>
              <a:t>E + A  C + D   fast</a:t>
            </a:r>
            <a:br>
              <a:rPr lang="en-US" sz="9000" dirty="0">
                <a:sym typeface="Wingdings" panose="05000000000000000000" pitchFamily="2" charset="2"/>
              </a:rPr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overall reaction?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832768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74320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 A + B </a:t>
            </a:r>
            <a:r>
              <a:rPr lang="en-US" sz="9000" dirty="0">
                <a:sym typeface="Wingdings" panose="05000000000000000000" pitchFamily="2" charset="2"/>
              </a:rPr>
              <a:t> C + E    fast</a:t>
            </a:r>
            <a:br>
              <a:rPr lang="en-US" sz="9000" dirty="0">
                <a:sym typeface="Wingdings" panose="05000000000000000000" pitchFamily="2" charset="2"/>
              </a:rPr>
            </a:br>
            <a:r>
              <a:rPr lang="en-US" sz="9000" dirty="0">
                <a:sym typeface="Wingdings" panose="05000000000000000000" pitchFamily="2" charset="2"/>
              </a:rPr>
              <a:t>E + A  C + D      slow</a:t>
            </a:r>
            <a:br>
              <a:rPr lang="en-US" sz="9000" dirty="0">
                <a:sym typeface="Wingdings" panose="05000000000000000000" pitchFamily="2" charset="2"/>
              </a:rPr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rate law?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38363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905409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b="1" dirty="0">
                <a:sym typeface="Wingdings" panose="05000000000000000000" pitchFamily="2" charset="2"/>
              </a:rPr>
              <a:t>Rate = k[A]</a:t>
            </a:r>
            <a:r>
              <a:rPr lang="en-US" sz="9000" b="1" baseline="30000" dirty="0">
                <a:sym typeface="Wingdings" panose="05000000000000000000" pitchFamily="2" charset="2"/>
              </a:rPr>
              <a:t>2</a:t>
            </a:r>
            <a:r>
              <a:rPr lang="en-US" sz="9000" b="1" dirty="0">
                <a:sym typeface="Wingdings" panose="05000000000000000000" pitchFamily="2" charset="2"/>
              </a:rPr>
              <a:t/>
            </a:r>
            <a:br>
              <a:rPr lang="en-US" sz="9000" b="1" dirty="0">
                <a:sym typeface="Wingdings" panose="05000000000000000000" pitchFamily="2" charset="2"/>
              </a:rPr>
            </a:br>
            <a:r>
              <a:rPr lang="en-US" sz="9000" b="1" dirty="0">
                <a:sym typeface="Wingdings" panose="05000000000000000000" pitchFamily="2" charset="2"/>
              </a:rPr>
              <a:t>What’s on the y-axis?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4E5A82CB-78C2-4A58-B90C-C4916E5AA975}"/>
              </a:ext>
            </a:extLst>
          </p:cNvPr>
          <p:cNvCxnSpPr>
            <a:cxnSpLocks/>
          </p:cNvCxnSpPr>
          <p:nvPr/>
        </p:nvCxnSpPr>
        <p:spPr>
          <a:xfrm>
            <a:off x="3838770" y="161527"/>
            <a:ext cx="0" cy="2964192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E8A7A228-1A1D-4F6A-800E-BA48CEAE1603}"/>
              </a:ext>
            </a:extLst>
          </p:cNvPr>
          <p:cNvCxnSpPr>
            <a:cxnSpLocks/>
          </p:cNvCxnSpPr>
          <p:nvPr/>
        </p:nvCxnSpPr>
        <p:spPr>
          <a:xfrm flipH="1">
            <a:off x="3809274" y="3125719"/>
            <a:ext cx="5310146" cy="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98C4E379-422C-4008-A8AE-05AB76B0C66C}"/>
              </a:ext>
            </a:extLst>
          </p:cNvPr>
          <p:cNvCxnSpPr>
            <a:cxnSpLocks/>
          </p:cNvCxnSpPr>
          <p:nvPr/>
        </p:nvCxnSpPr>
        <p:spPr>
          <a:xfrm>
            <a:off x="3838770" y="642938"/>
            <a:ext cx="3047805" cy="2482781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5824772-1E03-449C-B12F-6CC39301AA7D}"/>
              </a:ext>
            </a:extLst>
          </p:cNvPr>
          <p:cNvSpPr txBox="1"/>
          <p:nvPr/>
        </p:nvSpPr>
        <p:spPr>
          <a:xfrm>
            <a:off x="2753038" y="1004606"/>
            <a:ext cx="33429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/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CB12DBC-3A1A-4E56-9242-2010AB96DAED}"/>
              </a:ext>
            </a:extLst>
          </p:cNvPr>
          <p:cNvSpPr txBox="1"/>
          <p:nvPr/>
        </p:nvSpPr>
        <p:spPr>
          <a:xfrm>
            <a:off x="5592469" y="2917945"/>
            <a:ext cx="3342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830714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743200"/>
            <a:ext cx="11958762" cy="2595562"/>
          </a:xfrm>
        </p:spPr>
        <p:txBody>
          <a:bodyPr>
            <a:noAutofit/>
          </a:bodyPr>
          <a:lstStyle/>
          <a:p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Larger specific heat capacity?</a:t>
            </a:r>
            <a:endParaRPr lang="en-US" sz="7000" b="1" dirty="0">
              <a:sym typeface="Wingdings" panose="05000000000000000000" pitchFamily="2" charset="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F99AA93-E0F0-459E-BA3F-E591423695C9}"/>
              </a:ext>
            </a:extLst>
          </p:cNvPr>
          <p:cNvSpPr/>
          <p:nvPr/>
        </p:nvSpPr>
        <p:spPr>
          <a:xfrm>
            <a:off x="1085850" y="442913"/>
            <a:ext cx="2486025" cy="2228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1B08BB2-A39D-4019-83A2-FD686857348D}"/>
              </a:ext>
            </a:extLst>
          </p:cNvPr>
          <p:cNvSpPr/>
          <p:nvPr/>
        </p:nvSpPr>
        <p:spPr>
          <a:xfrm>
            <a:off x="6972300" y="1328738"/>
            <a:ext cx="1495427" cy="141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6118060-AD53-4800-8ADD-060B8E1B3BA4}"/>
              </a:ext>
            </a:extLst>
          </p:cNvPr>
          <p:cNvSpPr txBox="1"/>
          <p:nvPr/>
        </p:nvSpPr>
        <p:spPr>
          <a:xfrm>
            <a:off x="328613" y="2455009"/>
            <a:ext cx="34861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/>
              <a:t>30 g 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BD06F08-81F4-4BB1-A238-B1350F54639A}"/>
              </a:ext>
            </a:extLst>
          </p:cNvPr>
          <p:cNvSpPr txBox="1"/>
          <p:nvPr/>
        </p:nvSpPr>
        <p:spPr>
          <a:xfrm>
            <a:off x="5614989" y="2455009"/>
            <a:ext cx="36302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/>
              <a:t>10 g A</a:t>
            </a:r>
          </a:p>
        </p:txBody>
      </p:sp>
    </p:spTree>
    <p:extLst>
      <p:ext uri="{BB962C8B-B14F-4D97-AF65-F5344CB8AC3E}">
        <p14:creationId xmlns:p14="http://schemas.microsoft.com/office/powerpoint/2010/main" val="37154185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74320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 Si or Ge</a:t>
            </a:r>
            <a:br>
              <a:rPr lang="en-US" sz="9000" dirty="0"/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less electronegative?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219669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74320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 Mg or Na</a:t>
            </a:r>
            <a:br>
              <a:rPr lang="en-US" sz="9000" dirty="0"/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Higher 2</a:t>
            </a:r>
            <a:r>
              <a:rPr lang="en-US" sz="7000" b="1" baseline="30000" dirty="0"/>
              <a:t>nd</a:t>
            </a:r>
            <a:r>
              <a:rPr lang="en-US" sz="7000" b="1" dirty="0"/>
              <a:t> Ionization Energy?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554834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74320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 N</a:t>
            </a:r>
            <a:r>
              <a:rPr lang="en-US" sz="9000" baseline="-25000" dirty="0"/>
              <a:t>2</a:t>
            </a:r>
            <a:r>
              <a:rPr lang="en-US" sz="9000" dirty="0"/>
              <a:t>O</a:t>
            </a:r>
            <a:r>
              <a:rPr lang="en-US" sz="9000" baseline="-25000" dirty="0"/>
              <a:t>5</a:t>
            </a:r>
            <a:r>
              <a:rPr lang="en-US" sz="9000" dirty="0"/>
              <a:t> + H</a:t>
            </a:r>
            <a:r>
              <a:rPr lang="en-US" sz="9000" baseline="-25000" dirty="0"/>
              <a:t>2</a:t>
            </a:r>
            <a:r>
              <a:rPr lang="en-US" sz="9000" dirty="0"/>
              <a:t>O</a:t>
            </a:r>
            <a:r>
              <a:rPr lang="en-US" sz="9000" baseline="-25000" dirty="0"/>
              <a:t> </a:t>
            </a:r>
            <a:r>
              <a:rPr lang="en-US" sz="9000" baseline="-25000" dirty="0">
                <a:sym typeface="Wingdings" panose="05000000000000000000" pitchFamily="2" charset="2"/>
              </a:rPr>
              <a:t> </a:t>
            </a:r>
            <a:r>
              <a:rPr lang="en-US" sz="9000" b="1" dirty="0">
                <a:sym typeface="Wingdings" panose="05000000000000000000" pitchFamily="2" charset="2"/>
              </a:rPr>
              <a:t>?</a:t>
            </a:r>
            <a:r>
              <a:rPr lang="en-US" sz="7000" b="1" dirty="0"/>
              <a:t/>
            </a:r>
            <a:br>
              <a:rPr lang="en-US" sz="7000" b="1" dirty="0"/>
            </a:b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9316901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631882"/>
            <a:ext cx="11111820" cy="2595562"/>
          </a:xfrm>
        </p:spPr>
        <p:txBody>
          <a:bodyPr>
            <a:noAutofit/>
          </a:bodyPr>
          <a:lstStyle/>
          <a:p>
            <a:r>
              <a:rPr lang="en-US" sz="9000" dirty="0"/>
              <a:t>        </a:t>
            </a:r>
            <a:r>
              <a:rPr lang="en-US" sz="9000" dirty="0" err="1"/>
              <a:t>a.Zn</a:t>
            </a:r>
            <a:r>
              <a:rPr lang="en-US" sz="9000" dirty="0"/>
              <a:t>(NO</a:t>
            </a:r>
            <a:r>
              <a:rPr lang="en-US" sz="9000" baseline="-25000" dirty="0"/>
              <a:t>3</a:t>
            </a:r>
            <a:r>
              <a:rPr lang="en-US" sz="9000" dirty="0"/>
              <a:t>)</a:t>
            </a:r>
            <a:r>
              <a:rPr lang="en-US" sz="9000" baseline="-25000" dirty="0"/>
              <a:t>2(s)</a:t>
            </a:r>
            <a:r>
              <a:rPr lang="en-US" sz="9000" dirty="0"/>
              <a:t/>
            </a:r>
            <a:br>
              <a:rPr lang="en-US" sz="9000" dirty="0"/>
            </a:br>
            <a:r>
              <a:rPr lang="en-US" sz="9000" dirty="0"/>
              <a:t>b.CCl</a:t>
            </a:r>
            <a:r>
              <a:rPr lang="en-US" sz="9000" baseline="-25000" dirty="0"/>
              <a:t>4(g)</a:t>
            </a:r>
            <a:r>
              <a:rPr lang="en-US" sz="9000" dirty="0"/>
              <a:t/>
            </a:r>
            <a:br>
              <a:rPr lang="en-US" sz="9000" dirty="0"/>
            </a:br>
            <a:r>
              <a:rPr lang="en-US" sz="9000" dirty="0"/>
              <a:t>  c.MgF</a:t>
            </a:r>
            <a:r>
              <a:rPr lang="en-US" sz="9000" baseline="-25000" dirty="0"/>
              <a:t>2(l)</a:t>
            </a:r>
            <a:r>
              <a:rPr lang="en-US" sz="9000" b="1" baseline="-25000" dirty="0"/>
              <a:t/>
            </a:r>
            <a:br>
              <a:rPr lang="en-US" sz="9000" b="1" baseline="-25000" dirty="0"/>
            </a:br>
            <a:r>
              <a:rPr lang="en-US" sz="10000" b="1" baseline="-25000" dirty="0"/>
              <a:t>Conducts electricity?</a:t>
            </a:r>
            <a:endParaRPr lang="en-US" sz="10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390461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74320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 C</a:t>
            </a:r>
            <a:r>
              <a:rPr lang="en-US" sz="9000" baseline="-25000" dirty="0"/>
              <a:t>2</a:t>
            </a:r>
            <a:r>
              <a:rPr lang="en-US" sz="9000" dirty="0"/>
              <a:t>O</a:t>
            </a:r>
            <a:r>
              <a:rPr lang="en-US" sz="9000" baseline="-25000" dirty="0"/>
              <a:t>5</a:t>
            </a:r>
            <a:r>
              <a:rPr lang="en-US" sz="9000" dirty="0"/>
              <a:t> + H</a:t>
            </a:r>
            <a:r>
              <a:rPr lang="en-US" sz="9000" baseline="-25000" dirty="0"/>
              <a:t>2</a:t>
            </a:r>
            <a:r>
              <a:rPr lang="en-US" sz="9000" dirty="0"/>
              <a:t>O</a:t>
            </a:r>
            <a:r>
              <a:rPr lang="en-US" sz="9000" baseline="-25000" dirty="0"/>
              <a:t> </a:t>
            </a:r>
            <a:r>
              <a:rPr lang="en-US" sz="9000" baseline="-25000" dirty="0">
                <a:sym typeface="Wingdings" panose="05000000000000000000" pitchFamily="2" charset="2"/>
              </a:rPr>
              <a:t> </a:t>
            </a:r>
            <a:r>
              <a:rPr lang="en-US" sz="9000" b="1" dirty="0">
                <a:sym typeface="Wingdings" panose="05000000000000000000" pitchFamily="2" charset="2"/>
              </a:rPr>
              <a:t>?</a:t>
            </a:r>
            <a:br>
              <a:rPr lang="en-US" sz="9000" b="1" dirty="0">
                <a:sym typeface="Wingdings" panose="05000000000000000000" pitchFamily="2" charset="2"/>
              </a:rPr>
            </a:br>
            <a:r>
              <a:rPr lang="en-US" sz="9000" b="1" dirty="0">
                <a:sym typeface="Wingdings" panose="05000000000000000000" pitchFamily="2" charset="2"/>
              </a:rPr>
              <a:t/>
            </a:r>
            <a:br>
              <a:rPr lang="en-US" sz="9000" b="1" dirty="0">
                <a:sym typeface="Wingdings" panose="05000000000000000000" pitchFamily="2" charset="2"/>
              </a:rPr>
            </a:br>
            <a:r>
              <a:rPr lang="en-US" sz="9000" b="1" dirty="0">
                <a:sym typeface="Wingdings" panose="05000000000000000000" pitchFamily="2" charset="2"/>
              </a:rPr>
              <a:t>Acidic or Basic</a:t>
            </a:r>
            <a:r>
              <a:rPr lang="en-US" sz="7000" b="1" dirty="0"/>
              <a:t/>
            </a:r>
            <a:br>
              <a:rPr lang="en-US" sz="7000" b="1" dirty="0"/>
            </a:b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088537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504138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b="1" dirty="0"/>
              <a:t/>
            </a:r>
            <a:br>
              <a:rPr lang="en-US" sz="9000" b="1" dirty="0"/>
            </a:br>
            <a:r>
              <a:rPr lang="en-US" sz="9000" b="1" dirty="0"/>
              <a:t>Number of pi bonds?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5262845-888B-44BA-933D-C4B0CE77E360}"/>
              </a:ext>
            </a:extLst>
          </p:cNvPr>
          <p:cNvSpPr txBox="1"/>
          <p:nvPr/>
        </p:nvSpPr>
        <p:spPr>
          <a:xfrm>
            <a:off x="756004" y="-1272675"/>
            <a:ext cx="719936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0" dirty="0"/>
              <a:t>   </a:t>
            </a:r>
            <a:endParaRPr lang="en-US" sz="10000" dirty="0"/>
          </a:p>
          <a:p>
            <a:r>
              <a:rPr lang="en-US" sz="10000" dirty="0"/>
              <a:t>H   C    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114F595A-56DD-46D1-B3CD-C002BEA72192}"/>
              </a:ext>
            </a:extLst>
          </p:cNvPr>
          <p:cNvCxnSpPr/>
          <p:nvPr/>
        </p:nvCxnSpPr>
        <p:spPr>
          <a:xfrm>
            <a:off x="1727098" y="2298102"/>
            <a:ext cx="737419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A68F39C3-D345-477C-A7B6-EFC9FFEC485F}"/>
              </a:ext>
            </a:extLst>
          </p:cNvPr>
          <p:cNvCxnSpPr/>
          <p:nvPr/>
        </p:nvCxnSpPr>
        <p:spPr>
          <a:xfrm>
            <a:off x="3339732" y="2103983"/>
            <a:ext cx="737419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F4A96998-4878-4BFF-8089-99D9D7DC9E01}"/>
              </a:ext>
            </a:extLst>
          </p:cNvPr>
          <p:cNvSpPr/>
          <p:nvPr/>
        </p:nvSpPr>
        <p:spPr>
          <a:xfrm>
            <a:off x="4386944" y="1502938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C8EA70EA-371B-4796-8495-98887CC2F7F0}"/>
              </a:ext>
            </a:extLst>
          </p:cNvPr>
          <p:cNvSpPr/>
          <p:nvPr/>
        </p:nvSpPr>
        <p:spPr>
          <a:xfrm>
            <a:off x="4797030" y="1502938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2C6DC984-A973-4690-81D2-7F3BE19C4128}"/>
              </a:ext>
            </a:extLst>
          </p:cNvPr>
          <p:cNvCxnSpPr/>
          <p:nvPr/>
        </p:nvCxnSpPr>
        <p:spPr>
          <a:xfrm>
            <a:off x="3362343" y="2298102"/>
            <a:ext cx="737419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D87D8C0E-B90E-4082-97EB-8BD31106F324}"/>
              </a:ext>
            </a:extLst>
          </p:cNvPr>
          <p:cNvCxnSpPr/>
          <p:nvPr/>
        </p:nvCxnSpPr>
        <p:spPr>
          <a:xfrm>
            <a:off x="3362343" y="2507652"/>
            <a:ext cx="737419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201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631882"/>
            <a:ext cx="11111820" cy="2595562"/>
          </a:xfrm>
        </p:spPr>
        <p:txBody>
          <a:bodyPr>
            <a:noAutofit/>
          </a:bodyPr>
          <a:lstStyle/>
          <a:p>
            <a:r>
              <a:rPr lang="en-US" sz="9000" dirty="0" err="1"/>
              <a:t>a.Ag</a:t>
            </a:r>
            <a:r>
              <a:rPr lang="en-US" sz="9000" baseline="-25000" dirty="0"/>
              <a:t>(s)</a:t>
            </a:r>
            <a:r>
              <a:rPr lang="en-US" sz="9000" dirty="0"/>
              <a:t/>
            </a:r>
            <a:br>
              <a:rPr lang="en-US" sz="9000" dirty="0"/>
            </a:br>
            <a:r>
              <a:rPr lang="en-US" sz="9000" dirty="0"/>
              <a:t>        b.C</a:t>
            </a:r>
            <a:r>
              <a:rPr lang="en-US" sz="9000" baseline="-25000" dirty="0"/>
              <a:t>3</a:t>
            </a:r>
            <a:r>
              <a:rPr lang="en-US" sz="9000" dirty="0"/>
              <a:t>H</a:t>
            </a:r>
            <a:r>
              <a:rPr lang="en-US" sz="9000" baseline="-25000" dirty="0"/>
              <a:t>8</a:t>
            </a:r>
            <a:r>
              <a:rPr lang="en-US" sz="9000" dirty="0"/>
              <a:t>O</a:t>
            </a:r>
            <a:r>
              <a:rPr lang="en-US" sz="9000" baseline="-25000" dirty="0"/>
              <a:t>(</a:t>
            </a:r>
            <a:r>
              <a:rPr lang="en-US" sz="9000" baseline="-25000" dirty="0" err="1"/>
              <a:t>aq</a:t>
            </a:r>
            <a:r>
              <a:rPr lang="en-US" sz="9000" baseline="-25000" dirty="0"/>
              <a:t>)</a:t>
            </a:r>
            <a:r>
              <a:rPr lang="en-US" sz="9000" dirty="0"/>
              <a:t/>
            </a:r>
            <a:br>
              <a:rPr lang="en-US" sz="9000" dirty="0"/>
            </a:br>
            <a:r>
              <a:rPr lang="en-US" sz="9000" dirty="0"/>
              <a:t>           </a:t>
            </a:r>
            <a:r>
              <a:rPr lang="en-US" sz="9000" dirty="0" err="1"/>
              <a:t>c.Ca</a:t>
            </a:r>
            <a:r>
              <a:rPr lang="en-US" sz="9000" dirty="0"/>
              <a:t>(NO</a:t>
            </a:r>
            <a:r>
              <a:rPr lang="en-US" sz="9000" baseline="-25000" dirty="0"/>
              <a:t>3</a:t>
            </a:r>
            <a:r>
              <a:rPr lang="en-US" sz="9000" dirty="0"/>
              <a:t>)</a:t>
            </a:r>
            <a:r>
              <a:rPr lang="en-US" sz="9000" baseline="-25000" dirty="0"/>
              <a:t>2(s)</a:t>
            </a:r>
            <a:r>
              <a:rPr lang="en-US" sz="9000" b="1" baseline="-25000" dirty="0"/>
              <a:t/>
            </a:r>
            <a:br>
              <a:rPr lang="en-US" sz="9000" b="1" baseline="-25000" dirty="0"/>
            </a:br>
            <a:r>
              <a:rPr lang="en-US" sz="10000" b="1" baseline="-25000" dirty="0"/>
              <a:t>Conducts electricity?</a:t>
            </a:r>
            <a:endParaRPr lang="en-US" sz="10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7988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905409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b="1" dirty="0">
                <a:sym typeface="Wingdings" panose="05000000000000000000" pitchFamily="2" charset="2"/>
              </a:rPr>
              <a:t>Solid, liquid, or gas?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4E5A82CB-78C2-4A58-B90C-C4916E5AA975}"/>
              </a:ext>
            </a:extLst>
          </p:cNvPr>
          <p:cNvCxnSpPr>
            <a:cxnSpLocks/>
          </p:cNvCxnSpPr>
          <p:nvPr/>
        </p:nvCxnSpPr>
        <p:spPr>
          <a:xfrm>
            <a:off x="3838770" y="161527"/>
            <a:ext cx="0" cy="2964192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E8A7A228-1A1D-4F6A-800E-BA48CEAE1603}"/>
              </a:ext>
            </a:extLst>
          </p:cNvPr>
          <p:cNvCxnSpPr>
            <a:cxnSpLocks/>
          </p:cNvCxnSpPr>
          <p:nvPr/>
        </p:nvCxnSpPr>
        <p:spPr>
          <a:xfrm flipH="1">
            <a:off x="3809274" y="3125719"/>
            <a:ext cx="5310146" cy="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98C4E379-422C-4008-A8AE-05AB76B0C66C}"/>
              </a:ext>
            </a:extLst>
          </p:cNvPr>
          <p:cNvCxnSpPr>
            <a:cxnSpLocks/>
          </p:cNvCxnSpPr>
          <p:nvPr/>
        </p:nvCxnSpPr>
        <p:spPr>
          <a:xfrm flipV="1">
            <a:off x="3868267" y="1985963"/>
            <a:ext cx="846608" cy="51435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5824772-1E03-449C-B12F-6CC39301AA7D}"/>
              </a:ext>
            </a:extLst>
          </p:cNvPr>
          <p:cNvSpPr txBox="1"/>
          <p:nvPr/>
        </p:nvSpPr>
        <p:spPr>
          <a:xfrm>
            <a:off x="2019710" y="1022554"/>
            <a:ext cx="33429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Temp.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CB12DBC-3A1A-4E56-9242-2010AB96DAED}"/>
              </a:ext>
            </a:extLst>
          </p:cNvPr>
          <p:cNvSpPr txBox="1"/>
          <p:nvPr/>
        </p:nvSpPr>
        <p:spPr>
          <a:xfrm>
            <a:off x="5592469" y="2917945"/>
            <a:ext cx="3342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time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645EA69D-D3A3-4AF5-BE20-F164D71CD494}"/>
              </a:ext>
            </a:extLst>
          </p:cNvPr>
          <p:cNvCxnSpPr>
            <a:cxnSpLocks/>
          </p:cNvCxnSpPr>
          <p:nvPr/>
        </p:nvCxnSpPr>
        <p:spPr>
          <a:xfrm flipV="1">
            <a:off x="6450980" y="1453441"/>
            <a:ext cx="846608" cy="51435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9136EEF7-DB8E-4116-B2BE-BE8A61DA134D}"/>
              </a:ext>
            </a:extLst>
          </p:cNvPr>
          <p:cNvCxnSpPr>
            <a:cxnSpLocks/>
          </p:cNvCxnSpPr>
          <p:nvPr/>
        </p:nvCxnSpPr>
        <p:spPr>
          <a:xfrm>
            <a:off x="4714875" y="1984958"/>
            <a:ext cx="1749472" cy="1005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8566C08-38B7-4A7B-AF84-4E29C4759405}"/>
              </a:ext>
            </a:extLst>
          </p:cNvPr>
          <p:cNvSpPr txBox="1"/>
          <p:nvPr/>
        </p:nvSpPr>
        <p:spPr>
          <a:xfrm>
            <a:off x="4471988" y="1536904"/>
            <a:ext cx="9201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18386498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4313" y="3429000"/>
            <a:ext cx="11913456" cy="2595562"/>
          </a:xfrm>
        </p:spPr>
        <p:txBody>
          <a:bodyPr>
            <a:noAutofit/>
          </a:bodyPr>
          <a:lstStyle/>
          <a:p>
            <a:r>
              <a:rPr lang="en-US" sz="9000" dirty="0"/>
              <a:t>        </a:t>
            </a:r>
            <a:r>
              <a:rPr lang="en-US" b="1" dirty="0"/>
              <a:t>Temp                Pressure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a.  High                 </a:t>
            </a:r>
            <a:r>
              <a:rPr lang="en-US" dirty="0" err="1"/>
              <a:t>High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b.  Low                  High </a:t>
            </a:r>
            <a:br>
              <a:rPr lang="en-US" dirty="0"/>
            </a:br>
            <a:r>
              <a:rPr lang="en-US" dirty="0"/>
              <a:t>c.  High                 Low    </a:t>
            </a:r>
            <a:br>
              <a:rPr lang="en-US" dirty="0"/>
            </a:br>
            <a:r>
              <a:rPr lang="en-US" dirty="0"/>
              <a:t>d.  Low                  </a:t>
            </a:r>
            <a:r>
              <a:rPr lang="en-US" dirty="0" err="1"/>
              <a:t>Low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Largest deviation from ideal gas behavior?</a:t>
            </a:r>
            <a:endParaRPr lang="en-US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177162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286125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 </a:t>
            </a:r>
            <a:r>
              <a:rPr lang="en-US" sz="9000" dirty="0" err="1"/>
              <a:t>K</a:t>
            </a:r>
            <a:r>
              <a:rPr lang="en-US" sz="9000" baseline="-25000" dirty="0" err="1"/>
              <a:t>sp</a:t>
            </a:r>
            <a:r>
              <a:rPr lang="en-US" sz="9000" dirty="0"/>
              <a:t> = 3.1 x 10</a:t>
            </a:r>
            <a:r>
              <a:rPr lang="en-US" sz="9000" baseline="30000" dirty="0"/>
              <a:t>-7</a:t>
            </a:r>
            <a:br>
              <a:rPr lang="en-US" sz="9000" baseline="30000" dirty="0"/>
            </a:br>
            <a:r>
              <a:rPr lang="en-US" sz="9000" dirty="0"/>
              <a:t>Q = 4.8 x 10</a:t>
            </a:r>
            <a:r>
              <a:rPr lang="en-US" sz="9000" baseline="30000" dirty="0"/>
              <a:t>-10</a:t>
            </a:r>
            <a:r>
              <a:rPr lang="en-US" sz="9000" dirty="0"/>
              <a:t/>
            </a:r>
            <a:br>
              <a:rPr lang="en-US" sz="9000" dirty="0"/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Unsaturated, saturated, or supersaturated?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6932980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286125"/>
            <a:ext cx="11958762" cy="2595562"/>
          </a:xfrm>
        </p:spPr>
        <p:txBody>
          <a:bodyPr>
            <a:noAutofit/>
          </a:bodyPr>
          <a:lstStyle/>
          <a:p>
            <a:r>
              <a:rPr lang="en-US" sz="8500" dirty="0"/>
              <a:t> 2Al + 3Cu</a:t>
            </a:r>
            <a:r>
              <a:rPr lang="en-US" sz="8500" baseline="30000" dirty="0"/>
              <a:t>2+</a:t>
            </a:r>
            <a:r>
              <a:rPr lang="en-US" sz="8500" dirty="0"/>
              <a:t> </a:t>
            </a:r>
            <a:r>
              <a:rPr lang="en-US" sz="8500" dirty="0">
                <a:sym typeface="Wingdings" panose="05000000000000000000" pitchFamily="2" charset="2"/>
              </a:rPr>
              <a:t> 2Al</a:t>
            </a:r>
            <a:r>
              <a:rPr lang="en-US" sz="8500" baseline="30000" dirty="0">
                <a:sym typeface="Wingdings" panose="05000000000000000000" pitchFamily="2" charset="2"/>
              </a:rPr>
              <a:t>3+</a:t>
            </a:r>
            <a:r>
              <a:rPr lang="en-US" sz="8500" dirty="0">
                <a:sym typeface="Wingdings" panose="05000000000000000000" pitchFamily="2" charset="2"/>
              </a:rPr>
              <a:t> + 3Cu</a:t>
            </a:r>
            <a:r>
              <a:rPr lang="en-US" sz="9000" dirty="0"/>
              <a:t/>
            </a:r>
            <a:br>
              <a:rPr lang="en-US" sz="9000" dirty="0"/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n = 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3637545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286125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 </a:t>
            </a:r>
            <a:r>
              <a:rPr lang="en-US" sz="9000" b="1" dirty="0"/>
              <a:t>[Kr]5s</a:t>
            </a:r>
            <a:r>
              <a:rPr lang="en-US" sz="9000" b="1" baseline="30000" dirty="0"/>
              <a:t>2</a:t>
            </a:r>
            <a:r>
              <a:rPr lang="en-US" sz="9000" b="1" dirty="0"/>
              <a:t>4d</a:t>
            </a:r>
            <a:r>
              <a:rPr lang="en-US" sz="9000" b="1" baseline="30000" dirty="0"/>
              <a:t>10</a:t>
            </a:r>
            <a:r>
              <a:rPr lang="en-US" sz="9000" b="1" dirty="0"/>
              <a:t>5p</a:t>
            </a:r>
            <a:r>
              <a:rPr lang="en-US" sz="9000" b="1" baseline="30000" dirty="0"/>
              <a:t>1</a:t>
            </a:r>
            <a:r>
              <a:rPr lang="en-US" sz="9000" b="1" dirty="0"/>
              <a:t/>
            </a:r>
            <a:br>
              <a:rPr lang="en-US" sz="9000" b="1" dirty="0"/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Number of valence electrons?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3050853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905409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b="1" dirty="0">
                <a:sym typeface="Wingdings" panose="05000000000000000000" pitchFamily="2" charset="2"/>
              </a:rPr>
              <a:t>Buffer region?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4E5A82CB-78C2-4A58-B90C-C4916E5AA975}"/>
              </a:ext>
            </a:extLst>
          </p:cNvPr>
          <p:cNvCxnSpPr>
            <a:cxnSpLocks/>
          </p:cNvCxnSpPr>
          <p:nvPr/>
        </p:nvCxnSpPr>
        <p:spPr>
          <a:xfrm>
            <a:off x="3838770" y="161527"/>
            <a:ext cx="0" cy="2964192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E8A7A228-1A1D-4F6A-800E-BA48CEAE1603}"/>
              </a:ext>
            </a:extLst>
          </p:cNvPr>
          <p:cNvCxnSpPr>
            <a:cxnSpLocks/>
          </p:cNvCxnSpPr>
          <p:nvPr/>
        </p:nvCxnSpPr>
        <p:spPr>
          <a:xfrm flipH="1">
            <a:off x="3809274" y="3125719"/>
            <a:ext cx="5310146" cy="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5824772-1E03-449C-B12F-6CC39301AA7D}"/>
              </a:ext>
            </a:extLst>
          </p:cNvPr>
          <p:cNvSpPr txBox="1"/>
          <p:nvPr/>
        </p:nvSpPr>
        <p:spPr>
          <a:xfrm>
            <a:off x="2019710" y="1022554"/>
            <a:ext cx="33429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pH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CB12DBC-3A1A-4E56-9242-2010AB96DAED}"/>
              </a:ext>
            </a:extLst>
          </p:cNvPr>
          <p:cNvSpPr txBox="1"/>
          <p:nvPr/>
        </p:nvSpPr>
        <p:spPr>
          <a:xfrm>
            <a:off x="5592469" y="2917945"/>
            <a:ext cx="3342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time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583392EA-B849-47D4-9100-7CFC7E18362E}"/>
              </a:ext>
            </a:extLst>
          </p:cNvPr>
          <p:cNvSpPr/>
          <p:nvPr/>
        </p:nvSpPr>
        <p:spPr>
          <a:xfrm>
            <a:off x="3843338" y="241178"/>
            <a:ext cx="3429000" cy="2602035"/>
          </a:xfrm>
          <a:custGeom>
            <a:avLst/>
            <a:gdLst>
              <a:gd name="connsiteX0" fmla="*/ 0 w 3429000"/>
              <a:gd name="connsiteY0" fmla="*/ 2602035 h 2602035"/>
              <a:gd name="connsiteX1" fmla="*/ 14287 w 3429000"/>
              <a:gd name="connsiteY1" fmla="*/ 2330572 h 2602035"/>
              <a:gd name="connsiteX2" fmla="*/ 28575 w 3429000"/>
              <a:gd name="connsiteY2" fmla="*/ 2273422 h 2602035"/>
              <a:gd name="connsiteX3" fmla="*/ 57150 w 3429000"/>
              <a:gd name="connsiteY3" fmla="*/ 2230560 h 2602035"/>
              <a:gd name="connsiteX4" fmla="*/ 85725 w 3429000"/>
              <a:gd name="connsiteY4" fmla="*/ 2144835 h 2602035"/>
              <a:gd name="connsiteX5" fmla="*/ 100012 w 3429000"/>
              <a:gd name="connsiteY5" fmla="*/ 2087685 h 2602035"/>
              <a:gd name="connsiteX6" fmla="*/ 128587 w 3429000"/>
              <a:gd name="connsiteY6" fmla="*/ 2001960 h 2602035"/>
              <a:gd name="connsiteX7" fmla="*/ 185737 w 3429000"/>
              <a:gd name="connsiteY7" fmla="*/ 1916235 h 2602035"/>
              <a:gd name="connsiteX8" fmla="*/ 214312 w 3429000"/>
              <a:gd name="connsiteY8" fmla="*/ 1873372 h 2602035"/>
              <a:gd name="connsiteX9" fmla="*/ 257175 w 3429000"/>
              <a:gd name="connsiteY9" fmla="*/ 1787647 h 2602035"/>
              <a:gd name="connsiteX10" fmla="*/ 271462 w 3429000"/>
              <a:gd name="connsiteY10" fmla="*/ 1744785 h 2602035"/>
              <a:gd name="connsiteX11" fmla="*/ 328612 w 3429000"/>
              <a:gd name="connsiteY11" fmla="*/ 1659060 h 2602035"/>
              <a:gd name="connsiteX12" fmla="*/ 571500 w 3429000"/>
              <a:gd name="connsiteY12" fmla="*/ 1616197 h 2602035"/>
              <a:gd name="connsiteX13" fmla="*/ 657225 w 3429000"/>
              <a:gd name="connsiteY13" fmla="*/ 1587622 h 2602035"/>
              <a:gd name="connsiteX14" fmla="*/ 700087 w 3429000"/>
              <a:gd name="connsiteY14" fmla="*/ 1559047 h 2602035"/>
              <a:gd name="connsiteX15" fmla="*/ 828675 w 3429000"/>
              <a:gd name="connsiteY15" fmla="*/ 1544760 h 2602035"/>
              <a:gd name="connsiteX16" fmla="*/ 928687 w 3429000"/>
              <a:gd name="connsiteY16" fmla="*/ 1516185 h 2602035"/>
              <a:gd name="connsiteX17" fmla="*/ 1014412 w 3429000"/>
              <a:gd name="connsiteY17" fmla="*/ 1501897 h 2602035"/>
              <a:gd name="connsiteX18" fmla="*/ 1057275 w 3429000"/>
              <a:gd name="connsiteY18" fmla="*/ 1487610 h 2602035"/>
              <a:gd name="connsiteX19" fmla="*/ 1114425 w 3429000"/>
              <a:gd name="connsiteY19" fmla="*/ 1473322 h 2602035"/>
              <a:gd name="connsiteX20" fmla="*/ 1200150 w 3429000"/>
              <a:gd name="connsiteY20" fmla="*/ 1444747 h 2602035"/>
              <a:gd name="connsiteX21" fmla="*/ 1243012 w 3429000"/>
              <a:gd name="connsiteY21" fmla="*/ 1430460 h 2602035"/>
              <a:gd name="connsiteX22" fmla="*/ 1285875 w 3429000"/>
              <a:gd name="connsiteY22" fmla="*/ 1416172 h 2602035"/>
              <a:gd name="connsiteX23" fmla="*/ 1557337 w 3429000"/>
              <a:gd name="connsiteY23" fmla="*/ 1401885 h 2602035"/>
              <a:gd name="connsiteX24" fmla="*/ 1643062 w 3429000"/>
              <a:gd name="connsiteY24" fmla="*/ 1373310 h 2602035"/>
              <a:gd name="connsiteX25" fmla="*/ 1685925 w 3429000"/>
              <a:gd name="connsiteY25" fmla="*/ 1359022 h 2602035"/>
              <a:gd name="connsiteX26" fmla="*/ 1771650 w 3429000"/>
              <a:gd name="connsiteY26" fmla="*/ 1301872 h 2602035"/>
              <a:gd name="connsiteX27" fmla="*/ 1800225 w 3429000"/>
              <a:gd name="connsiteY27" fmla="*/ 1259010 h 2602035"/>
              <a:gd name="connsiteX28" fmla="*/ 1843087 w 3429000"/>
              <a:gd name="connsiteY28" fmla="*/ 1244722 h 2602035"/>
              <a:gd name="connsiteX29" fmla="*/ 1857375 w 3429000"/>
              <a:gd name="connsiteY29" fmla="*/ 1201860 h 2602035"/>
              <a:gd name="connsiteX30" fmla="*/ 1885950 w 3429000"/>
              <a:gd name="connsiteY30" fmla="*/ 1158997 h 2602035"/>
              <a:gd name="connsiteX31" fmla="*/ 1914525 w 3429000"/>
              <a:gd name="connsiteY31" fmla="*/ 973260 h 2602035"/>
              <a:gd name="connsiteX32" fmla="*/ 1928812 w 3429000"/>
              <a:gd name="connsiteY32" fmla="*/ 930397 h 2602035"/>
              <a:gd name="connsiteX33" fmla="*/ 1943100 w 3429000"/>
              <a:gd name="connsiteY33" fmla="*/ 873247 h 2602035"/>
              <a:gd name="connsiteX34" fmla="*/ 2000250 w 3429000"/>
              <a:gd name="connsiteY34" fmla="*/ 787522 h 2602035"/>
              <a:gd name="connsiteX35" fmla="*/ 2028825 w 3429000"/>
              <a:gd name="connsiteY35" fmla="*/ 744660 h 2602035"/>
              <a:gd name="connsiteX36" fmla="*/ 2057400 w 3429000"/>
              <a:gd name="connsiteY36" fmla="*/ 630360 h 2602035"/>
              <a:gd name="connsiteX37" fmla="*/ 2071687 w 3429000"/>
              <a:gd name="connsiteY37" fmla="*/ 530347 h 2602035"/>
              <a:gd name="connsiteX38" fmla="*/ 2100262 w 3429000"/>
              <a:gd name="connsiteY38" fmla="*/ 444622 h 2602035"/>
              <a:gd name="connsiteX39" fmla="*/ 2128837 w 3429000"/>
              <a:gd name="connsiteY39" fmla="*/ 358897 h 2602035"/>
              <a:gd name="connsiteX40" fmla="*/ 2143125 w 3429000"/>
              <a:gd name="connsiteY40" fmla="*/ 316035 h 2602035"/>
              <a:gd name="connsiteX41" fmla="*/ 2157412 w 3429000"/>
              <a:gd name="connsiteY41" fmla="*/ 173160 h 2602035"/>
              <a:gd name="connsiteX42" fmla="*/ 2171700 w 3429000"/>
              <a:gd name="connsiteY42" fmla="*/ 130297 h 2602035"/>
              <a:gd name="connsiteX43" fmla="*/ 2214562 w 3429000"/>
              <a:gd name="connsiteY43" fmla="*/ 101722 h 2602035"/>
              <a:gd name="connsiteX44" fmla="*/ 2257425 w 3429000"/>
              <a:gd name="connsiteY44" fmla="*/ 87435 h 2602035"/>
              <a:gd name="connsiteX45" fmla="*/ 2386012 w 3429000"/>
              <a:gd name="connsiteY45" fmla="*/ 15997 h 2602035"/>
              <a:gd name="connsiteX46" fmla="*/ 2586037 w 3429000"/>
              <a:gd name="connsiteY46" fmla="*/ 1710 h 2602035"/>
              <a:gd name="connsiteX47" fmla="*/ 3429000 w 3429000"/>
              <a:gd name="connsiteY47" fmla="*/ 1710 h 260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429000" h="2602035">
                <a:moveTo>
                  <a:pt x="0" y="2602035"/>
                </a:moveTo>
                <a:cubicBezTo>
                  <a:pt x="4762" y="2511547"/>
                  <a:pt x="6437" y="2420844"/>
                  <a:pt x="14287" y="2330572"/>
                </a:cubicBezTo>
                <a:cubicBezTo>
                  <a:pt x="15988" y="2311009"/>
                  <a:pt x="20840" y="2291471"/>
                  <a:pt x="28575" y="2273422"/>
                </a:cubicBezTo>
                <a:cubicBezTo>
                  <a:pt x="35339" y="2257639"/>
                  <a:pt x="47625" y="2244847"/>
                  <a:pt x="57150" y="2230560"/>
                </a:cubicBezTo>
                <a:cubicBezTo>
                  <a:pt x="66675" y="2201985"/>
                  <a:pt x="78420" y="2174056"/>
                  <a:pt x="85725" y="2144835"/>
                </a:cubicBezTo>
                <a:cubicBezTo>
                  <a:pt x="90487" y="2125785"/>
                  <a:pt x="94370" y="2106493"/>
                  <a:pt x="100012" y="2087685"/>
                </a:cubicBezTo>
                <a:cubicBezTo>
                  <a:pt x="108667" y="2058835"/>
                  <a:pt x="111879" y="2027022"/>
                  <a:pt x="128587" y="2001960"/>
                </a:cubicBezTo>
                <a:lnTo>
                  <a:pt x="185737" y="1916235"/>
                </a:lnTo>
                <a:cubicBezTo>
                  <a:pt x="195262" y="1901947"/>
                  <a:pt x="208882" y="1889662"/>
                  <a:pt x="214312" y="1873372"/>
                </a:cubicBezTo>
                <a:cubicBezTo>
                  <a:pt x="234030" y="1814220"/>
                  <a:pt x="220246" y="1843041"/>
                  <a:pt x="257175" y="1787647"/>
                </a:cubicBezTo>
                <a:cubicBezTo>
                  <a:pt x="261937" y="1773360"/>
                  <a:pt x="264148" y="1757950"/>
                  <a:pt x="271462" y="1744785"/>
                </a:cubicBezTo>
                <a:cubicBezTo>
                  <a:pt x="288140" y="1714764"/>
                  <a:pt x="296031" y="1669920"/>
                  <a:pt x="328612" y="1659060"/>
                </a:cubicBezTo>
                <a:cubicBezTo>
                  <a:pt x="464241" y="1613850"/>
                  <a:pt x="384340" y="1633212"/>
                  <a:pt x="571500" y="1616197"/>
                </a:cubicBezTo>
                <a:cubicBezTo>
                  <a:pt x="600075" y="1606672"/>
                  <a:pt x="632163" y="1604330"/>
                  <a:pt x="657225" y="1587622"/>
                </a:cubicBezTo>
                <a:cubicBezTo>
                  <a:pt x="671512" y="1578097"/>
                  <a:pt x="683428" y="1563212"/>
                  <a:pt x="700087" y="1559047"/>
                </a:cubicBezTo>
                <a:cubicBezTo>
                  <a:pt x="741926" y="1548587"/>
                  <a:pt x="785812" y="1549522"/>
                  <a:pt x="828675" y="1544760"/>
                </a:cubicBezTo>
                <a:cubicBezTo>
                  <a:pt x="869532" y="1531140"/>
                  <a:pt x="883829" y="1525157"/>
                  <a:pt x="928687" y="1516185"/>
                </a:cubicBezTo>
                <a:cubicBezTo>
                  <a:pt x="957094" y="1510504"/>
                  <a:pt x="986133" y="1508181"/>
                  <a:pt x="1014412" y="1501897"/>
                </a:cubicBezTo>
                <a:cubicBezTo>
                  <a:pt x="1029114" y="1498630"/>
                  <a:pt x="1042794" y="1491747"/>
                  <a:pt x="1057275" y="1487610"/>
                </a:cubicBezTo>
                <a:cubicBezTo>
                  <a:pt x="1076156" y="1482216"/>
                  <a:pt x="1095617" y="1478965"/>
                  <a:pt x="1114425" y="1473322"/>
                </a:cubicBezTo>
                <a:cubicBezTo>
                  <a:pt x="1143275" y="1464667"/>
                  <a:pt x="1171575" y="1454272"/>
                  <a:pt x="1200150" y="1444747"/>
                </a:cubicBezTo>
                <a:lnTo>
                  <a:pt x="1243012" y="1430460"/>
                </a:lnTo>
                <a:cubicBezTo>
                  <a:pt x="1257300" y="1425697"/>
                  <a:pt x="1270835" y="1416964"/>
                  <a:pt x="1285875" y="1416172"/>
                </a:cubicBezTo>
                <a:lnTo>
                  <a:pt x="1557337" y="1401885"/>
                </a:lnTo>
                <a:lnTo>
                  <a:pt x="1643062" y="1373310"/>
                </a:lnTo>
                <a:cubicBezTo>
                  <a:pt x="1657350" y="1368547"/>
                  <a:pt x="1673394" y="1367376"/>
                  <a:pt x="1685925" y="1359022"/>
                </a:cubicBezTo>
                <a:lnTo>
                  <a:pt x="1771650" y="1301872"/>
                </a:lnTo>
                <a:cubicBezTo>
                  <a:pt x="1781175" y="1287585"/>
                  <a:pt x="1786817" y="1269737"/>
                  <a:pt x="1800225" y="1259010"/>
                </a:cubicBezTo>
                <a:cubicBezTo>
                  <a:pt x="1811985" y="1249602"/>
                  <a:pt x="1832438" y="1255371"/>
                  <a:pt x="1843087" y="1244722"/>
                </a:cubicBezTo>
                <a:cubicBezTo>
                  <a:pt x="1853736" y="1234073"/>
                  <a:pt x="1850640" y="1215330"/>
                  <a:pt x="1857375" y="1201860"/>
                </a:cubicBezTo>
                <a:cubicBezTo>
                  <a:pt x="1865054" y="1186501"/>
                  <a:pt x="1876425" y="1173285"/>
                  <a:pt x="1885950" y="1158997"/>
                </a:cubicBezTo>
                <a:cubicBezTo>
                  <a:pt x="1921935" y="1015051"/>
                  <a:pt x="1873385" y="1220101"/>
                  <a:pt x="1914525" y="973260"/>
                </a:cubicBezTo>
                <a:cubicBezTo>
                  <a:pt x="1917001" y="958404"/>
                  <a:pt x="1924675" y="944878"/>
                  <a:pt x="1928812" y="930397"/>
                </a:cubicBezTo>
                <a:cubicBezTo>
                  <a:pt x="1934206" y="911516"/>
                  <a:pt x="1934318" y="890810"/>
                  <a:pt x="1943100" y="873247"/>
                </a:cubicBezTo>
                <a:cubicBezTo>
                  <a:pt x="1958459" y="842530"/>
                  <a:pt x="1981200" y="816097"/>
                  <a:pt x="2000250" y="787522"/>
                </a:cubicBezTo>
                <a:lnTo>
                  <a:pt x="2028825" y="744660"/>
                </a:lnTo>
                <a:cubicBezTo>
                  <a:pt x="2047226" y="689455"/>
                  <a:pt x="2045907" y="699318"/>
                  <a:pt x="2057400" y="630360"/>
                </a:cubicBezTo>
                <a:cubicBezTo>
                  <a:pt x="2062936" y="597142"/>
                  <a:pt x="2064115" y="563161"/>
                  <a:pt x="2071687" y="530347"/>
                </a:cubicBezTo>
                <a:cubicBezTo>
                  <a:pt x="2078460" y="500998"/>
                  <a:pt x="2090737" y="473197"/>
                  <a:pt x="2100262" y="444622"/>
                </a:cubicBezTo>
                <a:lnTo>
                  <a:pt x="2128837" y="358897"/>
                </a:lnTo>
                <a:lnTo>
                  <a:pt x="2143125" y="316035"/>
                </a:lnTo>
                <a:cubicBezTo>
                  <a:pt x="2147887" y="268410"/>
                  <a:pt x="2150134" y="220466"/>
                  <a:pt x="2157412" y="173160"/>
                </a:cubicBezTo>
                <a:cubicBezTo>
                  <a:pt x="2159702" y="158275"/>
                  <a:pt x="2162292" y="142057"/>
                  <a:pt x="2171700" y="130297"/>
                </a:cubicBezTo>
                <a:cubicBezTo>
                  <a:pt x="2182427" y="116888"/>
                  <a:pt x="2199203" y="109401"/>
                  <a:pt x="2214562" y="101722"/>
                </a:cubicBezTo>
                <a:cubicBezTo>
                  <a:pt x="2228033" y="94987"/>
                  <a:pt x="2243137" y="92197"/>
                  <a:pt x="2257425" y="87435"/>
                </a:cubicBezTo>
                <a:cubicBezTo>
                  <a:pt x="2288090" y="66991"/>
                  <a:pt x="2340210" y="21386"/>
                  <a:pt x="2386012" y="15997"/>
                </a:cubicBezTo>
                <a:cubicBezTo>
                  <a:pt x="2452399" y="8187"/>
                  <a:pt x="2519198" y="2626"/>
                  <a:pt x="2586037" y="1710"/>
                </a:cubicBezTo>
                <a:cubicBezTo>
                  <a:pt x="2866998" y="-2139"/>
                  <a:pt x="3148012" y="1710"/>
                  <a:pt x="3429000" y="1710"/>
                </a:cubicBezTo>
              </a:path>
            </a:pathLst>
          </a:cu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E28DF69-CA32-4BF1-B09C-19699404DC33}"/>
              </a:ext>
            </a:extLst>
          </p:cNvPr>
          <p:cNvSpPr txBox="1"/>
          <p:nvPr/>
        </p:nvSpPr>
        <p:spPr>
          <a:xfrm>
            <a:off x="4087715" y="2166834"/>
            <a:ext cx="5715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75AE6DC-DC2E-4697-A912-32888BB93976}"/>
              </a:ext>
            </a:extLst>
          </p:cNvPr>
          <p:cNvSpPr txBox="1"/>
          <p:nvPr/>
        </p:nvSpPr>
        <p:spPr>
          <a:xfrm>
            <a:off x="4373465" y="1022554"/>
            <a:ext cx="5715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0C26DCA-5E7B-4B31-A378-9916FBA5F77D}"/>
              </a:ext>
            </a:extLst>
          </p:cNvPr>
          <p:cNvSpPr txBox="1"/>
          <p:nvPr/>
        </p:nvSpPr>
        <p:spPr>
          <a:xfrm>
            <a:off x="5865714" y="591667"/>
            <a:ext cx="5715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28B4A75-019A-4BCA-A722-A16711570217}"/>
              </a:ext>
            </a:extLst>
          </p:cNvPr>
          <p:cNvSpPr txBox="1"/>
          <p:nvPr/>
        </p:nvSpPr>
        <p:spPr>
          <a:xfrm>
            <a:off x="6789190" y="55783"/>
            <a:ext cx="474760" cy="866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E38B818-AF72-4376-9874-CA617584F8D3}"/>
              </a:ext>
            </a:extLst>
          </p:cNvPr>
          <p:cNvSpPr txBox="1"/>
          <p:nvPr/>
        </p:nvSpPr>
        <p:spPr>
          <a:xfrm>
            <a:off x="3783309" y="2018766"/>
            <a:ext cx="201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0C0B6E6-C171-4511-A7E7-9A3EDFBD4FE8}"/>
              </a:ext>
            </a:extLst>
          </p:cNvPr>
          <p:cNvSpPr txBox="1"/>
          <p:nvPr/>
        </p:nvSpPr>
        <p:spPr>
          <a:xfrm>
            <a:off x="4525961" y="1515725"/>
            <a:ext cx="201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7D9E402-CFE6-4939-949C-DC7161A47606}"/>
              </a:ext>
            </a:extLst>
          </p:cNvPr>
          <p:cNvSpPr txBox="1"/>
          <p:nvPr/>
        </p:nvSpPr>
        <p:spPr>
          <a:xfrm>
            <a:off x="5691384" y="594577"/>
            <a:ext cx="201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C47C66E-858D-490E-85A0-477981939D00}"/>
              </a:ext>
            </a:extLst>
          </p:cNvPr>
          <p:cNvSpPr txBox="1"/>
          <p:nvPr/>
        </p:nvSpPr>
        <p:spPr>
          <a:xfrm>
            <a:off x="6505470" y="-41328"/>
            <a:ext cx="201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836145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286125"/>
            <a:ext cx="11958762" cy="2595562"/>
          </a:xfrm>
        </p:spPr>
        <p:txBody>
          <a:bodyPr>
            <a:noAutofit/>
          </a:bodyPr>
          <a:lstStyle/>
          <a:p>
            <a:r>
              <a:rPr lang="en-US" sz="8500" dirty="0"/>
              <a:t> Ag</a:t>
            </a:r>
            <a:r>
              <a:rPr lang="en-US" sz="8500" baseline="30000" dirty="0"/>
              <a:t>+</a:t>
            </a:r>
            <a:r>
              <a:rPr lang="en-US" sz="8500" baseline="-25000" dirty="0"/>
              <a:t>(</a:t>
            </a:r>
            <a:r>
              <a:rPr lang="en-US" sz="8500" baseline="-25000" dirty="0" err="1"/>
              <a:t>aq</a:t>
            </a:r>
            <a:r>
              <a:rPr lang="en-US" sz="8500" baseline="-25000" dirty="0"/>
              <a:t>)</a:t>
            </a:r>
            <a:r>
              <a:rPr lang="en-US" sz="8500" baseline="30000" dirty="0"/>
              <a:t> </a:t>
            </a:r>
            <a:r>
              <a:rPr lang="en-US" sz="8500" dirty="0"/>
              <a:t>+ Cl</a:t>
            </a:r>
            <a:r>
              <a:rPr lang="en-US" sz="8500" baseline="30000" dirty="0"/>
              <a:t>-</a:t>
            </a:r>
            <a:r>
              <a:rPr lang="en-US" sz="8500" baseline="-25000" dirty="0"/>
              <a:t>(</a:t>
            </a:r>
            <a:r>
              <a:rPr lang="en-US" sz="8500" baseline="-25000" dirty="0" err="1"/>
              <a:t>aq</a:t>
            </a:r>
            <a:r>
              <a:rPr lang="en-US" sz="8500" baseline="-25000" dirty="0"/>
              <a:t>)</a:t>
            </a:r>
            <a:r>
              <a:rPr lang="en-US" sz="8500" baseline="30000" dirty="0"/>
              <a:t> </a:t>
            </a:r>
            <a:r>
              <a:rPr lang="en-US" sz="8500" dirty="0">
                <a:sym typeface="Wingdings" panose="05000000000000000000" pitchFamily="2" charset="2"/>
              </a:rPr>
              <a:t>AgCl</a:t>
            </a:r>
            <a:r>
              <a:rPr lang="en-US" sz="8500" baseline="-25000" dirty="0">
                <a:sym typeface="Wingdings" panose="05000000000000000000" pitchFamily="2" charset="2"/>
              </a:rPr>
              <a:t>(s)</a:t>
            </a:r>
            <a:r>
              <a:rPr lang="en-US" sz="9000" dirty="0"/>
              <a:t/>
            </a:r>
            <a:br>
              <a:rPr lang="en-US" sz="9000" dirty="0"/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∆S = + or -?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7920021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286125"/>
            <a:ext cx="11958762" cy="2595562"/>
          </a:xfrm>
        </p:spPr>
        <p:txBody>
          <a:bodyPr>
            <a:noAutofit/>
          </a:bodyPr>
          <a:lstStyle/>
          <a:p>
            <a:r>
              <a:rPr lang="en-US" sz="8500" dirty="0"/>
              <a:t> I</a:t>
            </a:r>
            <a:r>
              <a:rPr lang="en-US" sz="8500" baseline="-25000" dirty="0"/>
              <a:t>2(g)</a:t>
            </a:r>
            <a:r>
              <a:rPr lang="en-US" sz="8500" baseline="30000" dirty="0"/>
              <a:t> </a:t>
            </a:r>
            <a:r>
              <a:rPr lang="en-US" sz="8500" dirty="0">
                <a:sym typeface="Wingdings" panose="05000000000000000000" pitchFamily="2" charset="2"/>
              </a:rPr>
              <a:t>I</a:t>
            </a:r>
            <a:r>
              <a:rPr lang="en-US" sz="8500" baseline="-25000" dirty="0">
                <a:sym typeface="Wingdings" panose="05000000000000000000" pitchFamily="2" charset="2"/>
              </a:rPr>
              <a:t>2(s)</a:t>
            </a:r>
            <a:r>
              <a:rPr lang="en-US" sz="9000" dirty="0"/>
              <a:t/>
            </a:r>
            <a:br>
              <a:rPr lang="en-US" sz="9000" dirty="0"/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∆H = +, 0, or -?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72810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286125"/>
            <a:ext cx="11958762" cy="2595562"/>
          </a:xfrm>
        </p:spPr>
        <p:txBody>
          <a:bodyPr>
            <a:noAutofit/>
          </a:bodyPr>
          <a:lstStyle/>
          <a:p>
            <a:r>
              <a:rPr lang="en-US" sz="8500" dirty="0"/>
              <a:t> CO    CO</a:t>
            </a:r>
            <a:r>
              <a:rPr lang="en-US" sz="8500" baseline="-25000" dirty="0"/>
              <a:t>2</a:t>
            </a:r>
            <a:r>
              <a:rPr lang="en-US" sz="8500" dirty="0"/>
              <a:t>   O</a:t>
            </a:r>
            <a:r>
              <a:rPr lang="en-US" sz="8500" baseline="-25000" dirty="0"/>
              <a:t>3</a:t>
            </a:r>
            <a:r>
              <a:rPr lang="en-US" sz="9000" dirty="0"/>
              <a:t/>
            </a:r>
            <a:br>
              <a:rPr lang="en-US" sz="9000" dirty="0"/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Which has a coordinate covalent bond?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402887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286125"/>
            <a:ext cx="11958762" cy="2595562"/>
          </a:xfrm>
        </p:spPr>
        <p:txBody>
          <a:bodyPr>
            <a:noAutofit/>
          </a:bodyPr>
          <a:lstStyle/>
          <a:p>
            <a:r>
              <a:rPr lang="en-US" sz="8500" dirty="0"/>
              <a:t> CCl</a:t>
            </a:r>
            <a:r>
              <a:rPr lang="en-US" sz="8500" baseline="-25000" dirty="0"/>
              <a:t>4</a:t>
            </a:r>
            <a:r>
              <a:rPr lang="en-US" sz="8500" dirty="0"/>
              <a:t>    PBr</a:t>
            </a:r>
            <a:r>
              <a:rPr lang="en-US" sz="8500" baseline="-25000" dirty="0"/>
              <a:t>5</a:t>
            </a:r>
            <a:r>
              <a:rPr lang="en-US" sz="8500" dirty="0"/>
              <a:t>    H</a:t>
            </a:r>
            <a:r>
              <a:rPr lang="en-US" sz="8500" baseline="-25000" dirty="0"/>
              <a:t>2</a:t>
            </a:r>
            <a:r>
              <a:rPr lang="en-US" sz="8500" dirty="0"/>
              <a:t>S</a:t>
            </a:r>
            <a:r>
              <a:rPr lang="en-US" sz="9000" dirty="0"/>
              <a:t/>
            </a:r>
            <a:br>
              <a:rPr lang="en-US" sz="9000" dirty="0"/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Which one is polar?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1733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631882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KNO</a:t>
            </a:r>
            <a:r>
              <a:rPr lang="en-US" sz="9000" baseline="-25000" dirty="0"/>
              <a:t>3(</a:t>
            </a:r>
            <a:r>
              <a:rPr lang="en-US" sz="9000" baseline="-25000" dirty="0" err="1"/>
              <a:t>aq</a:t>
            </a:r>
            <a:r>
              <a:rPr lang="en-US" sz="9000" baseline="-25000" dirty="0"/>
              <a:t>)</a:t>
            </a:r>
            <a:r>
              <a:rPr lang="en-US" sz="9000" b="1" dirty="0"/>
              <a:t/>
            </a:r>
            <a:br>
              <a:rPr lang="en-US" sz="9000" b="1" dirty="0"/>
            </a:br>
            <a:r>
              <a:rPr lang="en-US" sz="7000" b="1" dirty="0"/>
              <a:t>Strong, weak, or non-electrolyte?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8379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286125"/>
            <a:ext cx="11958762" cy="2595562"/>
          </a:xfrm>
        </p:spPr>
        <p:txBody>
          <a:bodyPr>
            <a:noAutofit/>
          </a:bodyPr>
          <a:lstStyle/>
          <a:p>
            <a:r>
              <a:rPr lang="en-US" sz="8500" dirty="0"/>
              <a:t> Cu</a:t>
            </a:r>
            <a:r>
              <a:rPr lang="en-US" sz="8500" baseline="-25000" dirty="0"/>
              <a:t>(s)</a:t>
            </a:r>
            <a:br>
              <a:rPr lang="en-US" sz="8500" baseline="-25000" dirty="0"/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Metallic, ionic,</a:t>
            </a:r>
            <a:br>
              <a:rPr lang="en-US" sz="7000" b="1" dirty="0"/>
            </a:br>
            <a:r>
              <a:rPr lang="en-US" sz="7000" b="1" dirty="0"/>
              <a:t>molecular covalent, or </a:t>
            </a:r>
            <a:br>
              <a:rPr lang="en-US" sz="7000" b="1" dirty="0"/>
            </a:br>
            <a:r>
              <a:rPr lang="en-US" sz="7000" b="1" dirty="0"/>
              <a:t>network covalent bonds?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178873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286125"/>
            <a:ext cx="11958762" cy="2595562"/>
          </a:xfrm>
        </p:spPr>
        <p:txBody>
          <a:bodyPr>
            <a:noAutofit/>
          </a:bodyPr>
          <a:lstStyle/>
          <a:p>
            <a:r>
              <a:rPr lang="en-US" sz="8500" dirty="0"/>
              <a:t> K</a:t>
            </a:r>
            <a:r>
              <a:rPr lang="en-US" sz="8500" baseline="-25000" dirty="0"/>
              <a:t>2</a:t>
            </a:r>
            <a:r>
              <a:rPr lang="en-US" sz="8500" dirty="0"/>
              <a:t>CO</a:t>
            </a:r>
            <a:r>
              <a:rPr lang="en-US" sz="8500" baseline="-25000" dirty="0"/>
              <a:t>3(s)</a:t>
            </a:r>
            <a:br>
              <a:rPr lang="en-US" sz="8500" baseline="-25000" dirty="0"/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Metallic, ionic, </a:t>
            </a:r>
            <a:br>
              <a:rPr lang="en-US" sz="7000" b="1" dirty="0"/>
            </a:br>
            <a:r>
              <a:rPr lang="en-US" sz="7000" b="1" dirty="0"/>
              <a:t>molecular covalent, or </a:t>
            </a:r>
            <a:br>
              <a:rPr lang="en-US" sz="7000" b="1" dirty="0"/>
            </a:br>
            <a:r>
              <a:rPr lang="en-US" sz="7000" b="1" dirty="0"/>
              <a:t>network covalent bonds?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1837193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514725"/>
            <a:ext cx="11958762" cy="2595562"/>
          </a:xfrm>
        </p:spPr>
        <p:txBody>
          <a:bodyPr>
            <a:noAutofit/>
          </a:bodyPr>
          <a:lstStyle/>
          <a:p>
            <a:r>
              <a:rPr lang="en-US" sz="8500" dirty="0"/>
              <a:t> Light will be _______.</a:t>
            </a:r>
            <a:endParaRPr lang="en-US" sz="7000" b="1" dirty="0">
              <a:sym typeface="Wingdings" panose="05000000000000000000" pitchFamily="2" charset="2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A9E4C26F-5766-42E3-86DD-0A0C736C0CF1}"/>
              </a:ext>
            </a:extLst>
          </p:cNvPr>
          <p:cNvSpPr/>
          <p:nvPr/>
        </p:nvSpPr>
        <p:spPr>
          <a:xfrm>
            <a:off x="3014663" y="976313"/>
            <a:ext cx="3081337" cy="245268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44CED097-93A4-4027-A3B6-B354FFCC92E4}"/>
              </a:ext>
            </a:extLst>
          </p:cNvPr>
          <p:cNvSpPr/>
          <p:nvPr/>
        </p:nvSpPr>
        <p:spPr>
          <a:xfrm>
            <a:off x="2538412" y="623889"/>
            <a:ext cx="4005263" cy="323373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3C28F761-46D4-4D6A-A3CB-F15EA85B273B}"/>
              </a:ext>
            </a:extLst>
          </p:cNvPr>
          <p:cNvSpPr/>
          <p:nvPr/>
        </p:nvSpPr>
        <p:spPr>
          <a:xfrm>
            <a:off x="2150268" y="285750"/>
            <a:ext cx="4810126" cy="395763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4A89BC9-961B-4C6F-A60E-FDD482D3802B}"/>
              </a:ext>
            </a:extLst>
          </p:cNvPr>
          <p:cNvSpPr txBox="1"/>
          <p:nvPr/>
        </p:nvSpPr>
        <p:spPr>
          <a:xfrm>
            <a:off x="3748150" y="1225093"/>
            <a:ext cx="28455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/>
              <a:t>+  +  +  + </a:t>
            </a:r>
          </a:p>
          <a:p>
            <a:r>
              <a:rPr lang="en-US" sz="3500" dirty="0"/>
              <a:t>  +  +  +</a:t>
            </a:r>
          </a:p>
          <a:p>
            <a:r>
              <a:rPr lang="en-US" sz="3500" dirty="0"/>
              <a:t>+  +  +  +</a:t>
            </a:r>
          </a:p>
          <a:p>
            <a:endParaRPr lang="en-US" sz="35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E478285D-1819-4E4D-A6F7-6C3F26D1CD73}"/>
              </a:ext>
            </a:extLst>
          </p:cNvPr>
          <p:cNvSpPr/>
          <p:nvPr/>
        </p:nvSpPr>
        <p:spPr>
          <a:xfrm>
            <a:off x="6450838" y="1079272"/>
            <a:ext cx="285812" cy="2487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0E8D595-CB04-41C0-B608-58054BB97393}"/>
              </a:ext>
            </a:extLst>
          </p:cNvPr>
          <p:cNvSpPr txBox="1"/>
          <p:nvPr/>
        </p:nvSpPr>
        <p:spPr>
          <a:xfrm>
            <a:off x="6707982" y="285750"/>
            <a:ext cx="14573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aseline="30000" dirty="0"/>
              <a:t>e-</a:t>
            </a:r>
            <a:endParaRPr lang="en-US" sz="100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B0777FF8-44A3-4B30-A61D-A4A2DA12A635}"/>
              </a:ext>
            </a:extLst>
          </p:cNvPr>
          <p:cNvCxnSpPr>
            <a:cxnSpLocks/>
          </p:cNvCxnSpPr>
          <p:nvPr/>
        </p:nvCxnSpPr>
        <p:spPr>
          <a:xfrm flipH="1">
            <a:off x="5942425" y="1328052"/>
            <a:ext cx="508414" cy="338139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94985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286125"/>
            <a:ext cx="11958762" cy="2595562"/>
          </a:xfrm>
        </p:spPr>
        <p:txBody>
          <a:bodyPr>
            <a:noAutofit/>
          </a:bodyPr>
          <a:lstStyle/>
          <a:p>
            <a:r>
              <a:rPr lang="en-US" sz="8500" dirty="0"/>
              <a:t> rate = k[A]</a:t>
            </a:r>
            <a:r>
              <a:rPr lang="en-US" sz="8500" baseline="30000" dirty="0"/>
              <a:t>2</a:t>
            </a:r>
            <a:r>
              <a:rPr lang="en-US" sz="8500" dirty="0"/>
              <a:t/>
            </a:r>
            <a:br>
              <a:rPr lang="en-US" sz="8500" dirty="0"/>
            </a:br>
            <a:r>
              <a:rPr lang="en-US" sz="8500" dirty="0"/>
              <a:t/>
            </a:r>
            <a:br>
              <a:rPr lang="en-US" sz="8500" dirty="0"/>
            </a:br>
            <a:r>
              <a:rPr lang="en-US" sz="7000" b="1" dirty="0"/>
              <a:t>units on k?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7971525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286125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dirty="0"/>
              <a:t> H  +  H  </a:t>
            </a:r>
            <a:r>
              <a:rPr lang="en-US" sz="10000" dirty="0">
                <a:sym typeface="Wingdings" panose="05000000000000000000" pitchFamily="2" charset="2"/>
              </a:rPr>
              <a:t>  H  </a:t>
            </a:r>
            <a:r>
              <a:rPr lang="en-US" sz="10000" dirty="0" err="1">
                <a:sym typeface="Wingdings" panose="05000000000000000000" pitchFamily="2" charset="2"/>
              </a:rPr>
              <a:t>H</a:t>
            </a:r>
            <a:r>
              <a:rPr lang="en-US" sz="8500" dirty="0"/>
              <a:t/>
            </a:r>
            <a:br>
              <a:rPr lang="en-US" sz="8500" dirty="0"/>
            </a:br>
            <a:r>
              <a:rPr lang="en-US" sz="8500" dirty="0"/>
              <a:t/>
            </a:r>
            <a:br>
              <a:rPr lang="en-US" sz="8500" dirty="0"/>
            </a:br>
            <a:r>
              <a:rPr lang="el-GR" sz="7000" b="1" dirty="0"/>
              <a:t>Δ</a:t>
            </a:r>
            <a:r>
              <a:rPr lang="en-US" sz="7000" b="1" dirty="0"/>
              <a:t>H = + or -?</a:t>
            </a:r>
            <a:endParaRPr lang="en-US" sz="7000" b="1" dirty="0">
              <a:sym typeface="Wingdings" panose="05000000000000000000" pitchFamily="2" charset="2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BE369ED6-BD3F-4DAD-9644-6BC5A3FC6896}"/>
              </a:ext>
            </a:extLst>
          </p:cNvPr>
          <p:cNvSpPr/>
          <p:nvPr/>
        </p:nvSpPr>
        <p:spPr>
          <a:xfrm>
            <a:off x="3086782" y="2631651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C938EC65-1577-411E-965F-72A3F47F6D27}"/>
              </a:ext>
            </a:extLst>
          </p:cNvPr>
          <p:cNvSpPr/>
          <p:nvPr/>
        </p:nvSpPr>
        <p:spPr>
          <a:xfrm>
            <a:off x="4596495" y="2631650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C2859533-96D2-432E-9BF6-EE3BD7247F8F}"/>
              </a:ext>
            </a:extLst>
          </p:cNvPr>
          <p:cNvSpPr/>
          <p:nvPr/>
        </p:nvSpPr>
        <p:spPr>
          <a:xfrm>
            <a:off x="8992282" y="2631650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C03DD18C-2C18-49CA-9578-9A64DCC338D4}"/>
              </a:ext>
            </a:extLst>
          </p:cNvPr>
          <p:cNvSpPr/>
          <p:nvPr/>
        </p:nvSpPr>
        <p:spPr>
          <a:xfrm>
            <a:off x="8992281" y="3030485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2897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286125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dirty="0"/>
              <a:t> N</a:t>
            </a:r>
            <a:r>
              <a:rPr lang="en-US" sz="10000" baseline="-25000" dirty="0"/>
              <a:t>2</a:t>
            </a:r>
            <a:r>
              <a:rPr lang="en-US" sz="10000" dirty="0"/>
              <a:t>O</a:t>
            </a:r>
            <a:r>
              <a:rPr lang="en-US" sz="10000" baseline="-25000" dirty="0"/>
              <a:t>4(g) </a:t>
            </a:r>
            <a:r>
              <a:rPr lang="en-US" sz="10000" dirty="0">
                <a:sym typeface="Wingdings" panose="05000000000000000000" pitchFamily="2" charset="2"/>
              </a:rPr>
              <a:t>  2NO</a:t>
            </a:r>
            <a:r>
              <a:rPr lang="en-US" sz="10000" baseline="-25000" dirty="0">
                <a:sym typeface="Wingdings" panose="05000000000000000000" pitchFamily="2" charset="2"/>
              </a:rPr>
              <a:t>2</a:t>
            </a:r>
            <a:r>
              <a:rPr lang="en-US" sz="9600" baseline="-25000" dirty="0"/>
              <a:t>(g) </a:t>
            </a:r>
            <a:r>
              <a:rPr lang="en-US" sz="8500" dirty="0"/>
              <a:t/>
            </a:r>
            <a:br>
              <a:rPr lang="en-US" sz="8500" dirty="0"/>
            </a:br>
            <a:r>
              <a:rPr lang="en-US" sz="8500" dirty="0"/>
              <a:t/>
            </a:r>
            <a:br>
              <a:rPr lang="en-US" sz="8500" dirty="0"/>
            </a:br>
            <a:r>
              <a:rPr lang="el-GR" sz="7000" b="1" dirty="0"/>
              <a:t>Δ</a:t>
            </a:r>
            <a:r>
              <a:rPr lang="en-US" sz="7000" b="1" dirty="0"/>
              <a:t>S = + or -?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8328832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905409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b="1" dirty="0">
                <a:sym typeface="Wingdings" panose="05000000000000000000" pitchFamily="2" charset="2"/>
              </a:rPr>
              <a:t>Rate = k[NO]</a:t>
            </a:r>
            <a:br>
              <a:rPr lang="en-US" sz="9000" b="1" dirty="0">
                <a:sym typeface="Wingdings" panose="05000000000000000000" pitchFamily="2" charset="2"/>
              </a:rPr>
            </a:br>
            <a:r>
              <a:rPr lang="en-US" sz="9000" b="1" dirty="0">
                <a:sym typeface="Wingdings" panose="05000000000000000000" pitchFamily="2" charset="2"/>
              </a:rPr>
              <a:t>What’s on the y-axis?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4E5A82CB-78C2-4A58-B90C-C4916E5AA975}"/>
              </a:ext>
            </a:extLst>
          </p:cNvPr>
          <p:cNvCxnSpPr>
            <a:cxnSpLocks/>
          </p:cNvCxnSpPr>
          <p:nvPr/>
        </p:nvCxnSpPr>
        <p:spPr>
          <a:xfrm>
            <a:off x="3838770" y="161527"/>
            <a:ext cx="0" cy="2964192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E8A7A228-1A1D-4F6A-800E-BA48CEAE1603}"/>
              </a:ext>
            </a:extLst>
          </p:cNvPr>
          <p:cNvCxnSpPr>
            <a:cxnSpLocks/>
          </p:cNvCxnSpPr>
          <p:nvPr/>
        </p:nvCxnSpPr>
        <p:spPr>
          <a:xfrm flipH="1">
            <a:off x="3809274" y="3125719"/>
            <a:ext cx="5310146" cy="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98C4E379-422C-4008-A8AE-05AB76B0C66C}"/>
              </a:ext>
            </a:extLst>
          </p:cNvPr>
          <p:cNvCxnSpPr>
            <a:cxnSpLocks/>
          </p:cNvCxnSpPr>
          <p:nvPr/>
        </p:nvCxnSpPr>
        <p:spPr>
          <a:xfrm>
            <a:off x="3838770" y="642938"/>
            <a:ext cx="3047805" cy="2482781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5824772-1E03-449C-B12F-6CC39301AA7D}"/>
              </a:ext>
            </a:extLst>
          </p:cNvPr>
          <p:cNvSpPr txBox="1"/>
          <p:nvPr/>
        </p:nvSpPr>
        <p:spPr>
          <a:xfrm>
            <a:off x="2753038" y="1004606"/>
            <a:ext cx="334296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/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CB12DBC-3A1A-4E56-9242-2010AB96DAED}"/>
              </a:ext>
            </a:extLst>
          </p:cNvPr>
          <p:cNvSpPr txBox="1"/>
          <p:nvPr/>
        </p:nvSpPr>
        <p:spPr>
          <a:xfrm>
            <a:off x="5592469" y="2917945"/>
            <a:ext cx="3342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14144647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743200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/>
            </a:r>
            <a:br>
              <a:rPr lang="en-US" sz="9000" dirty="0"/>
            </a:b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/>
              <a:t>Is ∆H + or -?</a:t>
            </a:r>
            <a:endParaRPr lang="en-US" sz="7000" b="1" dirty="0">
              <a:sym typeface="Wingdings" panose="05000000000000000000" pitchFamily="2" charset="2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3C2ECD3F-1E58-4E39-8DFA-5B6C883F3835}"/>
              </a:ext>
            </a:extLst>
          </p:cNvPr>
          <p:cNvCxnSpPr/>
          <p:nvPr/>
        </p:nvCxnSpPr>
        <p:spPr>
          <a:xfrm flipV="1">
            <a:off x="2757488" y="330874"/>
            <a:ext cx="0" cy="291465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C38D04BC-7E79-4B19-A0A8-1BE88F19AE99}"/>
              </a:ext>
            </a:extLst>
          </p:cNvPr>
          <p:cNvCxnSpPr>
            <a:cxnSpLocks/>
          </p:cNvCxnSpPr>
          <p:nvPr/>
        </p:nvCxnSpPr>
        <p:spPr>
          <a:xfrm>
            <a:off x="2757488" y="3212187"/>
            <a:ext cx="3943350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25EFE38E-BE7C-4328-88E4-E32F31670972}"/>
              </a:ext>
            </a:extLst>
          </p:cNvPr>
          <p:cNvCxnSpPr/>
          <p:nvPr/>
        </p:nvCxnSpPr>
        <p:spPr>
          <a:xfrm>
            <a:off x="2757488" y="1916787"/>
            <a:ext cx="271463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708467C-9F53-4E8C-9BBA-9A40E7605606}"/>
              </a:ext>
            </a:extLst>
          </p:cNvPr>
          <p:cNvCxnSpPr>
            <a:cxnSpLocks/>
          </p:cNvCxnSpPr>
          <p:nvPr/>
        </p:nvCxnSpPr>
        <p:spPr>
          <a:xfrm>
            <a:off x="4995875" y="1054769"/>
            <a:ext cx="86200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716D51AE-70C7-41CD-B157-E772B9C09A5D}"/>
              </a:ext>
            </a:extLst>
          </p:cNvPr>
          <p:cNvSpPr/>
          <p:nvPr/>
        </p:nvSpPr>
        <p:spPr>
          <a:xfrm>
            <a:off x="3000376" y="416600"/>
            <a:ext cx="2014537" cy="1485900"/>
          </a:xfrm>
          <a:custGeom>
            <a:avLst/>
            <a:gdLst>
              <a:gd name="connsiteX0" fmla="*/ 0 w 2014537"/>
              <a:gd name="connsiteY0" fmla="*/ 1485900 h 1485900"/>
              <a:gd name="connsiteX1" fmla="*/ 128587 w 2014537"/>
              <a:gd name="connsiteY1" fmla="*/ 1400175 h 1485900"/>
              <a:gd name="connsiteX2" fmla="*/ 214312 w 2014537"/>
              <a:gd name="connsiteY2" fmla="*/ 1285875 h 1485900"/>
              <a:gd name="connsiteX3" fmla="*/ 257175 w 2014537"/>
              <a:gd name="connsiteY3" fmla="*/ 1228725 h 1485900"/>
              <a:gd name="connsiteX4" fmla="*/ 314325 w 2014537"/>
              <a:gd name="connsiteY4" fmla="*/ 1143000 h 1485900"/>
              <a:gd name="connsiteX5" fmla="*/ 342900 w 2014537"/>
              <a:gd name="connsiteY5" fmla="*/ 1100138 h 1485900"/>
              <a:gd name="connsiteX6" fmla="*/ 414337 w 2014537"/>
              <a:gd name="connsiteY6" fmla="*/ 971550 h 1485900"/>
              <a:gd name="connsiteX7" fmla="*/ 442912 w 2014537"/>
              <a:gd name="connsiteY7" fmla="*/ 928688 h 1485900"/>
              <a:gd name="connsiteX8" fmla="*/ 471487 w 2014537"/>
              <a:gd name="connsiteY8" fmla="*/ 828675 h 1485900"/>
              <a:gd name="connsiteX9" fmla="*/ 485775 w 2014537"/>
              <a:gd name="connsiteY9" fmla="*/ 771525 h 1485900"/>
              <a:gd name="connsiteX10" fmla="*/ 500062 w 2014537"/>
              <a:gd name="connsiteY10" fmla="*/ 728663 h 1485900"/>
              <a:gd name="connsiteX11" fmla="*/ 528637 w 2014537"/>
              <a:gd name="connsiteY11" fmla="*/ 628650 h 1485900"/>
              <a:gd name="connsiteX12" fmla="*/ 557212 w 2014537"/>
              <a:gd name="connsiteY12" fmla="*/ 585788 h 1485900"/>
              <a:gd name="connsiteX13" fmla="*/ 571500 w 2014537"/>
              <a:gd name="connsiteY13" fmla="*/ 542925 h 1485900"/>
              <a:gd name="connsiteX14" fmla="*/ 628650 w 2014537"/>
              <a:gd name="connsiteY14" fmla="*/ 442913 h 1485900"/>
              <a:gd name="connsiteX15" fmla="*/ 642937 w 2014537"/>
              <a:gd name="connsiteY15" fmla="*/ 400050 h 1485900"/>
              <a:gd name="connsiteX16" fmla="*/ 671512 w 2014537"/>
              <a:gd name="connsiteY16" fmla="*/ 357188 h 1485900"/>
              <a:gd name="connsiteX17" fmla="*/ 700087 w 2014537"/>
              <a:gd name="connsiteY17" fmla="*/ 271463 h 1485900"/>
              <a:gd name="connsiteX18" fmla="*/ 757237 w 2014537"/>
              <a:gd name="connsiteY18" fmla="*/ 185738 h 1485900"/>
              <a:gd name="connsiteX19" fmla="*/ 871537 w 2014537"/>
              <a:gd name="connsiteY19" fmla="*/ 114300 h 1485900"/>
              <a:gd name="connsiteX20" fmla="*/ 914400 w 2014537"/>
              <a:gd name="connsiteY20" fmla="*/ 85725 h 1485900"/>
              <a:gd name="connsiteX21" fmla="*/ 1000125 w 2014537"/>
              <a:gd name="connsiteY21" fmla="*/ 57150 h 1485900"/>
              <a:gd name="connsiteX22" fmla="*/ 1042987 w 2014537"/>
              <a:gd name="connsiteY22" fmla="*/ 42863 h 1485900"/>
              <a:gd name="connsiteX23" fmla="*/ 1085850 w 2014537"/>
              <a:gd name="connsiteY23" fmla="*/ 14288 h 1485900"/>
              <a:gd name="connsiteX24" fmla="*/ 1128712 w 2014537"/>
              <a:gd name="connsiteY24" fmla="*/ 0 h 1485900"/>
              <a:gd name="connsiteX25" fmla="*/ 1528762 w 2014537"/>
              <a:gd name="connsiteY25" fmla="*/ 14288 h 1485900"/>
              <a:gd name="connsiteX26" fmla="*/ 1571625 w 2014537"/>
              <a:gd name="connsiteY26" fmla="*/ 28575 h 1485900"/>
              <a:gd name="connsiteX27" fmla="*/ 1643062 w 2014537"/>
              <a:gd name="connsiteY27" fmla="*/ 85725 h 1485900"/>
              <a:gd name="connsiteX28" fmla="*/ 1671637 w 2014537"/>
              <a:gd name="connsiteY28" fmla="*/ 128588 h 1485900"/>
              <a:gd name="connsiteX29" fmla="*/ 1714500 w 2014537"/>
              <a:gd name="connsiteY29" fmla="*/ 157163 h 1485900"/>
              <a:gd name="connsiteX30" fmla="*/ 1743075 w 2014537"/>
              <a:gd name="connsiteY30" fmla="*/ 242888 h 1485900"/>
              <a:gd name="connsiteX31" fmla="*/ 1771650 w 2014537"/>
              <a:gd name="connsiteY31" fmla="*/ 285750 h 1485900"/>
              <a:gd name="connsiteX32" fmla="*/ 1814512 w 2014537"/>
              <a:gd name="connsiteY32" fmla="*/ 371475 h 1485900"/>
              <a:gd name="connsiteX33" fmla="*/ 1857375 w 2014537"/>
              <a:gd name="connsiteY33" fmla="*/ 400050 h 1485900"/>
              <a:gd name="connsiteX34" fmla="*/ 1885950 w 2014537"/>
              <a:gd name="connsiteY34" fmla="*/ 442913 h 1485900"/>
              <a:gd name="connsiteX35" fmla="*/ 1928812 w 2014537"/>
              <a:gd name="connsiteY35" fmla="*/ 471488 h 1485900"/>
              <a:gd name="connsiteX36" fmla="*/ 1957387 w 2014537"/>
              <a:gd name="connsiteY36" fmla="*/ 557213 h 1485900"/>
              <a:gd name="connsiteX37" fmla="*/ 2014537 w 2014537"/>
              <a:gd name="connsiteY37" fmla="*/ 642938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14537" h="1485900">
                <a:moveTo>
                  <a:pt x="0" y="1485900"/>
                </a:moveTo>
                <a:cubicBezTo>
                  <a:pt x="27070" y="1469658"/>
                  <a:pt x="104776" y="1426367"/>
                  <a:pt x="128587" y="1400175"/>
                </a:cubicBezTo>
                <a:cubicBezTo>
                  <a:pt x="160623" y="1364935"/>
                  <a:pt x="185737" y="1323975"/>
                  <a:pt x="214312" y="1285875"/>
                </a:cubicBezTo>
                <a:cubicBezTo>
                  <a:pt x="228600" y="1266825"/>
                  <a:pt x="243966" y="1248538"/>
                  <a:pt x="257175" y="1228725"/>
                </a:cubicBezTo>
                <a:lnTo>
                  <a:pt x="314325" y="1143000"/>
                </a:lnTo>
                <a:lnTo>
                  <a:pt x="342900" y="1100138"/>
                </a:lnTo>
                <a:cubicBezTo>
                  <a:pt x="368047" y="1024695"/>
                  <a:pt x="348833" y="1069805"/>
                  <a:pt x="414337" y="971550"/>
                </a:cubicBezTo>
                <a:lnTo>
                  <a:pt x="442912" y="928688"/>
                </a:lnTo>
                <a:cubicBezTo>
                  <a:pt x="487578" y="750028"/>
                  <a:pt x="430493" y="972155"/>
                  <a:pt x="471487" y="828675"/>
                </a:cubicBezTo>
                <a:cubicBezTo>
                  <a:pt x="476881" y="809794"/>
                  <a:pt x="480380" y="790406"/>
                  <a:pt x="485775" y="771525"/>
                </a:cubicBezTo>
                <a:cubicBezTo>
                  <a:pt x="489912" y="757044"/>
                  <a:pt x="495925" y="743144"/>
                  <a:pt x="500062" y="728663"/>
                </a:cubicBezTo>
                <a:cubicBezTo>
                  <a:pt x="506163" y="707308"/>
                  <a:pt x="517221" y="651482"/>
                  <a:pt x="528637" y="628650"/>
                </a:cubicBezTo>
                <a:cubicBezTo>
                  <a:pt x="536316" y="613291"/>
                  <a:pt x="549533" y="601146"/>
                  <a:pt x="557212" y="585788"/>
                </a:cubicBezTo>
                <a:cubicBezTo>
                  <a:pt x="563947" y="572317"/>
                  <a:pt x="564765" y="556396"/>
                  <a:pt x="571500" y="542925"/>
                </a:cubicBezTo>
                <a:cubicBezTo>
                  <a:pt x="643235" y="399457"/>
                  <a:pt x="553516" y="618228"/>
                  <a:pt x="628650" y="442913"/>
                </a:cubicBezTo>
                <a:cubicBezTo>
                  <a:pt x="634583" y="429070"/>
                  <a:pt x="636202" y="413521"/>
                  <a:pt x="642937" y="400050"/>
                </a:cubicBezTo>
                <a:cubicBezTo>
                  <a:pt x="650616" y="384691"/>
                  <a:pt x="664538" y="372879"/>
                  <a:pt x="671512" y="357188"/>
                </a:cubicBezTo>
                <a:cubicBezTo>
                  <a:pt x="683745" y="329663"/>
                  <a:pt x="683379" y="296525"/>
                  <a:pt x="700087" y="271463"/>
                </a:cubicBezTo>
                <a:lnTo>
                  <a:pt x="757237" y="185738"/>
                </a:lnTo>
                <a:cubicBezTo>
                  <a:pt x="825783" y="82919"/>
                  <a:pt x="728716" y="209513"/>
                  <a:pt x="871537" y="114300"/>
                </a:cubicBezTo>
                <a:cubicBezTo>
                  <a:pt x="885825" y="104775"/>
                  <a:pt x="898708" y="92699"/>
                  <a:pt x="914400" y="85725"/>
                </a:cubicBezTo>
                <a:cubicBezTo>
                  <a:pt x="941925" y="73492"/>
                  <a:pt x="971550" y="66675"/>
                  <a:pt x="1000125" y="57150"/>
                </a:cubicBezTo>
                <a:lnTo>
                  <a:pt x="1042987" y="42863"/>
                </a:lnTo>
                <a:cubicBezTo>
                  <a:pt x="1057275" y="33338"/>
                  <a:pt x="1070491" y="21967"/>
                  <a:pt x="1085850" y="14288"/>
                </a:cubicBezTo>
                <a:cubicBezTo>
                  <a:pt x="1099320" y="7553"/>
                  <a:pt x="1113652" y="0"/>
                  <a:pt x="1128712" y="0"/>
                </a:cubicBezTo>
                <a:cubicBezTo>
                  <a:pt x="1262147" y="0"/>
                  <a:pt x="1395412" y="9525"/>
                  <a:pt x="1528762" y="14288"/>
                </a:cubicBezTo>
                <a:cubicBezTo>
                  <a:pt x="1543050" y="19050"/>
                  <a:pt x="1559865" y="19167"/>
                  <a:pt x="1571625" y="28575"/>
                </a:cubicBezTo>
                <a:cubicBezTo>
                  <a:pt x="1663949" y="102433"/>
                  <a:pt x="1535326" y="49814"/>
                  <a:pt x="1643062" y="85725"/>
                </a:cubicBezTo>
                <a:cubicBezTo>
                  <a:pt x="1652587" y="100013"/>
                  <a:pt x="1659495" y="116446"/>
                  <a:pt x="1671637" y="128588"/>
                </a:cubicBezTo>
                <a:cubicBezTo>
                  <a:pt x="1683779" y="140730"/>
                  <a:pt x="1705399" y="142602"/>
                  <a:pt x="1714500" y="157163"/>
                </a:cubicBezTo>
                <a:cubicBezTo>
                  <a:pt x="1730464" y="182705"/>
                  <a:pt x="1733550" y="214313"/>
                  <a:pt x="1743075" y="242888"/>
                </a:cubicBezTo>
                <a:cubicBezTo>
                  <a:pt x="1748505" y="259178"/>
                  <a:pt x="1762125" y="271463"/>
                  <a:pt x="1771650" y="285750"/>
                </a:cubicBezTo>
                <a:cubicBezTo>
                  <a:pt x="1783270" y="320612"/>
                  <a:pt x="1786814" y="343778"/>
                  <a:pt x="1814512" y="371475"/>
                </a:cubicBezTo>
                <a:cubicBezTo>
                  <a:pt x="1826654" y="383617"/>
                  <a:pt x="1843087" y="390525"/>
                  <a:pt x="1857375" y="400050"/>
                </a:cubicBezTo>
                <a:cubicBezTo>
                  <a:pt x="1866900" y="414338"/>
                  <a:pt x="1873808" y="430771"/>
                  <a:pt x="1885950" y="442913"/>
                </a:cubicBezTo>
                <a:cubicBezTo>
                  <a:pt x="1898092" y="455055"/>
                  <a:pt x="1919711" y="456927"/>
                  <a:pt x="1928812" y="471488"/>
                </a:cubicBezTo>
                <a:cubicBezTo>
                  <a:pt x="1944776" y="497030"/>
                  <a:pt x="1940679" y="532151"/>
                  <a:pt x="1957387" y="557213"/>
                </a:cubicBezTo>
                <a:lnTo>
                  <a:pt x="2014537" y="642938"/>
                </a:lnTo>
              </a:path>
            </a:pathLst>
          </a:cu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E140B75-19EE-4384-974D-CCDA22C369BB}"/>
              </a:ext>
            </a:extLst>
          </p:cNvPr>
          <p:cNvSpPr txBox="1"/>
          <p:nvPr/>
        </p:nvSpPr>
        <p:spPr>
          <a:xfrm>
            <a:off x="271463" y="1685925"/>
            <a:ext cx="21145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Energy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C91B99A8-0654-44DF-8DDE-FACBB4FE2228}"/>
              </a:ext>
            </a:extLst>
          </p:cNvPr>
          <p:cNvSpPr txBox="1"/>
          <p:nvPr/>
        </p:nvSpPr>
        <p:spPr>
          <a:xfrm>
            <a:off x="3729040" y="3160043"/>
            <a:ext cx="211455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27750872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286125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dirty="0"/>
              <a:t> Na</a:t>
            </a:r>
            <a:r>
              <a:rPr lang="en-US" sz="10000" baseline="-25000" dirty="0"/>
              <a:t>(s)</a:t>
            </a:r>
            <a:br>
              <a:rPr lang="en-US" sz="10000" baseline="-25000" dirty="0"/>
            </a:br>
            <a:r>
              <a:rPr lang="en-US" sz="8500" dirty="0"/>
              <a:t/>
            </a:r>
            <a:br>
              <a:rPr lang="en-US" sz="8500" dirty="0"/>
            </a:br>
            <a:r>
              <a:rPr lang="el-GR" sz="7000" b="1" dirty="0"/>
              <a:t>Δ</a:t>
            </a:r>
            <a:r>
              <a:rPr lang="en-US" sz="7000" b="1" dirty="0" err="1"/>
              <a:t>H˚</a:t>
            </a:r>
            <a:r>
              <a:rPr lang="en-US" sz="7000" b="1" baseline="-25000" dirty="0" err="1"/>
              <a:t>f</a:t>
            </a:r>
            <a:r>
              <a:rPr lang="en-US" sz="7000" b="1" dirty="0"/>
              <a:t> = 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1718013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286125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dirty="0"/>
              <a:t> H</a:t>
            </a:r>
            <a:r>
              <a:rPr lang="en-US" sz="10000" baseline="-25000" dirty="0"/>
              <a:t>2</a:t>
            </a:r>
            <a:r>
              <a:rPr lang="en-US" sz="10000" dirty="0"/>
              <a:t>O + CO</a:t>
            </a:r>
            <a:r>
              <a:rPr lang="en-US" sz="10000" baseline="-25000" dirty="0"/>
              <a:t>2</a:t>
            </a:r>
            <a:r>
              <a:rPr lang="en-US" sz="10000" dirty="0"/>
              <a:t> </a:t>
            </a:r>
            <a:r>
              <a:rPr lang="en-US" sz="10000" dirty="0">
                <a:sym typeface="Wingdings" panose="05000000000000000000" pitchFamily="2" charset="2"/>
              </a:rPr>
              <a:t> ?</a:t>
            </a:r>
            <a:r>
              <a:rPr lang="en-US" sz="10000" baseline="-25000" dirty="0"/>
              <a:t/>
            </a:r>
            <a:br>
              <a:rPr lang="en-US" sz="10000" baseline="-25000" dirty="0"/>
            </a:b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31777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631882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b="1" dirty="0"/>
              <a:t>Bond angle?</a:t>
            </a:r>
            <a:endParaRPr lang="en-US" sz="9000" b="1" dirty="0">
              <a:sym typeface="Wingdings" panose="05000000000000000000" pitchFamily="2" charset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5262845-888B-44BA-933D-C4B0CE77E360}"/>
              </a:ext>
            </a:extLst>
          </p:cNvPr>
          <p:cNvSpPr txBox="1"/>
          <p:nvPr/>
        </p:nvSpPr>
        <p:spPr>
          <a:xfrm>
            <a:off x="3126658" y="678427"/>
            <a:ext cx="71873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/>
              <a:t>F  S  F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114F595A-56DD-46D1-B3CD-C002BEA72192}"/>
              </a:ext>
            </a:extLst>
          </p:cNvPr>
          <p:cNvCxnSpPr/>
          <p:nvPr/>
        </p:nvCxnSpPr>
        <p:spPr>
          <a:xfrm>
            <a:off x="4670323" y="2263476"/>
            <a:ext cx="737419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A68F39C3-D345-477C-A7B6-EFC9FFEC485F}"/>
              </a:ext>
            </a:extLst>
          </p:cNvPr>
          <p:cNvCxnSpPr/>
          <p:nvPr/>
        </p:nvCxnSpPr>
        <p:spPr>
          <a:xfrm>
            <a:off x="6966156" y="2240952"/>
            <a:ext cx="737419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xmlns="" id="{27F1C45A-68FF-4EC8-ABDF-0898B4422F24}"/>
              </a:ext>
            </a:extLst>
          </p:cNvPr>
          <p:cNvSpPr/>
          <p:nvPr/>
        </p:nvSpPr>
        <p:spPr>
          <a:xfrm>
            <a:off x="3401961" y="963561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91610AD7-1DEF-4676-B7F3-C3366E454241}"/>
              </a:ext>
            </a:extLst>
          </p:cNvPr>
          <p:cNvSpPr/>
          <p:nvPr/>
        </p:nvSpPr>
        <p:spPr>
          <a:xfrm>
            <a:off x="3829664" y="972744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79F98A0E-B406-44DC-B251-FDFD36E6F34C}"/>
              </a:ext>
            </a:extLst>
          </p:cNvPr>
          <p:cNvSpPr/>
          <p:nvPr/>
        </p:nvSpPr>
        <p:spPr>
          <a:xfrm>
            <a:off x="5692877" y="953079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836A5D49-7308-4304-95D5-3D8DBAC50833}"/>
              </a:ext>
            </a:extLst>
          </p:cNvPr>
          <p:cNvSpPr/>
          <p:nvPr/>
        </p:nvSpPr>
        <p:spPr>
          <a:xfrm>
            <a:off x="6213987" y="953078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5E8F5771-EAA9-4D87-BA19-CDCE8577972B}"/>
              </a:ext>
            </a:extLst>
          </p:cNvPr>
          <p:cNvSpPr/>
          <p:nvPr/>
        </p:nvSpPr>
        <p:spPr>
          <a:xfrm>
            <a:off x="8116531" y="937682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8FD23E4A-6FF4-4DA7-8C41-0FC24AAB85F4}"/>
              </a:ext>
            </a:extLst>
          </p:cNvPr>
          <p:cNvSpPr/>
          <p:nvPr/>
        </p:nvSpPr>
        <p:spPr>
          <a:xfrm>
            <a:off x="8583566" y="937031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AA768643-757A-4EBA-8DC3-E8BE54F0BCA0}"/>
              </a:ext>
            </a:extLst>
          </p:cNvPr>
          <p:cNvSpPr/>
          <p:nvPr/>
        </p:nvSpPr>
        <p:spPr>
          <a:xfrm>
            <a:off x="9089927" y="1985313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6EC8E5BA-06D9-4329-B7A6-A50D3D138CD8}"/>
              </a:ext>
            </a:extLst>
          </p:cNvPr>
          <p:cNvSpPr/>
          <p:nvPr/>
        </p:nvSpPr>
        <p:spPr>
          <a:xfrm>
            <a:off x="9089926" y="2481537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FC879E2C-3D64-4113-99A7-5005D676336F}"/>
              </a:ext>
            </a:extLst>
          </p:cNvPr>
          <p:cNvSpPr/>
          <p:nvPr/>
        </p:nvSpPr>
        <p:spPr>
          <a:xfrm>
            <a:off x="8608151" y="3301180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AFDC4C82-4926-4B3B-A0A5-8E9194ED3430}"/>
              </a:ext>
            </a:extLst>
          </p:cNvPr>
          <p:cNvSpPr/>
          <p:nvPr/>
        </p:nvSpPr>
        <p:spPr>
          <a:xfrm>
            <a:off x="8116531" y="3306923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2A5330A6-3C05-43A7-9A97-11534BE2DDAD}"/>
              </a:ext>
            </a:extLst>
          </p:cNvPr>
          <p:cNvSpPr/>
          <p:nvPr/>
        </p:nvSpPr>
        <p:spPr>
          <a:xfrm>
            <a:off x="5692876" y="3301179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55B58793-D5E2-4C35-9A0C-08BD3D0601AF}"/>
              </a:ext>
            </a:extLst>
          </p:cNvPr>
          <p:cNvSpPr/>
          <p:nvPr/>
        </p:nvSpPr>
        <p:spPr>
          <a:xfrm>
            <a:off x="6253319" y="3301179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xmlns="" id="{76F149C4-9E56-4504-8567-95180DDAB029}"/>
              </a:ext>
            </a:extLst>
          </p:cNvPr>
          <p:cNvSpPr/>
          <p:nvPr/>
        </p:nvSpPr>
        <p:spPr>
          <a:xfrm>
            <a:off x="3335578" y="3301178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E7C514C6-6E7D-4E26-BEDD-DB032F036241}"/>
              </a:ext>
            </a:extLst>
          </p:cNvPr>
          <p:cNvSpPr/>
          <p:nvPr/>
        </p:nvSpPr>
        <p:spPr>
          <a:xfrm>
            <a:off x="3843182" y="3301178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554D7707-1934-4069-8F51-9BFC9A1EDD4C}"/>
              </a:ext>
            </a:extLst>
          </p:cNvPr>
          <p:cNvSpPr/>
          <p:nvPr/>
        </p:nvSpPr>
        <p:spPr>
          <a:xfrm>
            <a:off x="2733363" y="2504062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430B43DE-37FF-42FF-85A0-CDEE7F08EF58}"/>
              </a:ext>
            </a:extLst>
          </p:cNvPr>
          <p:cNvSpPr/>
          <p:nvPr/>
        </p:nvSpPr>
        <p:spPr>
          <a:xfrm>
            <a:off x="2733363" y="2045431"/>
            <a:ext cx="245807" cy="25563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9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286125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dirty="0"/>
              <a:t> H</a:t>
            </a:r>
            <a:r>
              <a:rPr lang="en-US" sz="10000" baseline="-25000" dirty="0"/>
              <a:t>2</a:t>
            </a:r>
            <a:r>
              <a:rPr lang="en-US" sz="10000" dirty="0"/>
              <a:t>O or CO</a:t>
            </a:r>
            <a:r>
              <a:rPr lang="en-US" sz="10000" baseline="-25000" dirty="0"/>
              <a:t>2</a:t>
            </a:r>
            <a:br>
              <a:rPr lang="en-US" sz="10000" baseline="-25000" dirty="0"/>
            </a:br>
            <a:r>
              <a:rPr lang="en-US" sz="10000" baseline="-25000" dirty="0"/>
              <a:t/>
            </a:r>
            <a:br>
              <a:rPr lang="en-US" sz="10000" baseline="-25000" dirty="0"/>
            </a:br>
            <a:r>
              <a:rPr lang="en-US" sz="10000" b="1" baseline="-25000" dirty="0"/>
              <a:t>Which contains POLAR bonds?</a:t>
            </a:r>
            <a:r>
              <a:rPr lang="en-US" sz="10000" baseline="-25000" dirty="0"/>
              <a:t/>
            </a:r>
            <a:br>
              <a:rPr lang="en-US" sz="10000" baseline="-25000" dirty="0"/>
            </a:b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6913208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286125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dirty="0"/>
              <a:t> SO</a:t>
            </a:r>
            <a:r>
              <a:rPr lang="en-US" sz="10000" baseline="-25000" dirty="0"/>
              <a:t>2</a:t>
            </a:r>
            <a:br>
              <a:rPr lang="en-US" sz="10000" baseline="-25000" dirty="0"/>
            </a:br>
            <a:r>
              <a:rPr lang="en-US" sz="10000" baseline="-25000" dirty="0"/>
              <a:t/>
            </a:r>
            <a:br>
              <a:rPr lang="en-US" sz="10000" baseline="-25000" dirty="0"/>
            </a:br>
            <a:r>
              <a:rPr lang="en-US" sz="10000" baseline="-25000" dirty="0"/>
              <a:t>O</a:t>
            </a:r>
            <a:r>
              <a:rPr lang="en-US" sz="10000" b="1" baseline="-25000" dirty="0"/>
              <a:t>xidation number of sulfur?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9416253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286125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dirty="0"/>
              <a:t> </a:t>
            </a:r>
            <a:r>
              <a:rPr lang="en-US" sz="8000" dirty="0"/>
              <a:t>2Al + 3CuCl</a:t>
            </a:r>
            <a:r>
              <a:rPr lang="en-US" sz="8000" baseline="-25000" dirty="0"/>
              <a:t>2</a:t>
            </a:r>
            <a:r>
              <a:rPr lang="en-US" sz="8000" dirty="0"/>
              <a:t> </a:t>
            </a:r>
            <a:r>
              <a:rPr lang="en-US" sz="8000" dirty="0">
                <a:sym typeface="Wingdings" panose="05000000000000000000" pitchFamily="2" charset="2"/>
              </a:rPr>
              <a:t> 2AlCl</a:t>
            </a:r>
            <a:r>
              <a:rPr lang="en-US" sz="8000" baseline="-25000" dirty="0">
                <a:sym typeface="Wingdings" panose="05000000000000000000" pitchFamily="2" charset="2"/>
              </a:rPr>
              <a:t>3</a:t>
            </a:r>
            <a:r>
              <a:rPr lang="en-US" sz="8000" dirty="0">
                <a:sym typeface="Wingdings" panose="05000000000000000000" pitchFamily="2" charset="2"/>
              </a:rPr>
              <a:t> + 3Cu</a:t>
            </a:r>
            <a:r>
              <a:rPr lang="en-US" sz="10000" baseline="-25000" dirty="0"/>
              <a:t/>
            </a:r>
            <a:br>
              <a:rPr lang="en-US" sz="10000" baseline="-25000" dirty="0"/>
            </a:br>
            <a:r>
              <a:rPr lang="en-US" sz="10000" b="1" baseline="-25000" dirty="0"/>
              <a:t>What is reduced?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2202139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905409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b="1" dirty="0">
                <a:sym typeface="Wingdings" panose="05000000000000000000" pitchFamily="2" charset="2"/>
              </a:rPr>
              <a:t>Where is [HA] greatest?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4E5A82CB-78C2-4A58-B90C-C4916E5AA975}"/>
              </a:ext>
            </a:extLst>
          </p:cNvPr>
          <p:cNvCxnSpPr>
            <a:cxnSpLocks/>
          </p:cNvCxnSpPr>
          <p:nvPr/>
        </p:nvCxnSpPr>
        <p:spPr>
          <a:xfrm>
            <a:off x="3838770" y="161527"/>
            <a:ext cx="0" cy="2964192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E8A7A228-1A1D-4F6A-800E-BA48CEAE1603}"/>
              </a:ext>
            </a:extLst>
          </p:cNvPr>
          <p:cNvCxnSpPr>
            <a:cxnSpLocks/>
          </p:cNvCxnSpPr>
          <p:nvPr/>
        </p:nvCxnSpPr>
        <p:spPr>
          <a:xfrm flipH="1">
            <a:off x="3809274" y="3125719"/>
            <a:ext cx="5310146" cy="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5824772-1E03-449C-B12F-6CC39301AA7D}"/>
              </a:ext>
            </a:extLst>
          </p:cNvPr>
          <p:cNvSpPr txBox="1"/>
          <p:nvPr/>
        </p:nvSpPr>
        <p:spPr>
          <a:xfrm>
            <a:off x="2019710" y="1022554"/>
            <a:ext cx="33429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pH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CB12DBC-3A1A-4E56-9242-2010AB96DAED}"/>
              </a:ext>
            </a:extLst>
          </p:cNvPr>
          <p:cNvSpPr txBox="1"/>
          <p:nvPr/>
        </p:nvSpPr>
        <p:spPr>
          <a:xfrm>
            <a:off x="5592469" y="2917945"/>
            <a:ext cx="3342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time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583392EA-B849-47D4-9100-7CFC7E18362E}"/>
              </a:ext>
            </a:extLst>
          </p:cNvPr>
          <p:cNvSpPr/>
          <p:nvPr/>
        </p:nvSpPr>
        <p:spPr>
          <a:xfrm>
            <a:off x="3843338" y="241178"/>
            <a:ext cx="3429000" cy="2602035"/>
          </a:xfrm>
          <a:custGeom>
            <a:avLst/>
            <a:gdLst>
              <a:gd name="connsiteX0" fmla="*/ 0 w 3429000"/>
              <a:gd name="connsiteY0" fmla="*/ 2602035 h 2602035"/>
              <a:gd name="connsiteX1" fmla="*/ 14287 w 3429000"/>
              <a:gd name="connsiteY1" fmla="*/ 2330572 h 2602035"/>
              <a:gd name="connsiteX2" fmla="*/ 28575 w 3429000"/>
              <a:gd name="connsiteY2" fmla="*/ 2273422 h 2602035"/>
              <a:gd name="connsiteX3" fmla="*/ 57150 w 3429000"/>
              <a:gd name="connsiteY3" fmla="*/ 2230560 h 2602035"/>
              <a:gd name="connsiteX4" fmla="*/ 85725 w 3429000"/>
              <a:gd name="connsiteY4" fmla="*/ 2144835 h 2602035"/>
              <a:gd name="connsiteX5" fmla="*/ 100012 w 3429000"/>
              <a:gd name="connsiteY5" fmla="*/ 2087685 h 2602035"/>
              <a:gd name="connsiteX6" fmla="*/ 128587 w 3429000"/>
              <a:gd name="connsiteY6" fmla="*/ 2001960 h 2602035"/>
              <a:gd name="connsiteX7" fmla="*/ 185737 w 3429000"/>
              <a:gd name="connsiteY7" fmla="*/ 1916235 h 2602035"/>
              <a:gd name="connsiteX8" fmla="*/ 214312 w 3429000"/>
              <a:gd name="connsiteY8" fmla="*/ 1873372 h 2602035"/>
              <a:gd name="connsiteX9" fmla="*/ 257175 w 3429000"/>
              <a:gd name="connsiteY9" fmla="*/ 1787647 h 2602035"/>
              <a:gd name="connsiteX10" fmla="*/ 271462 w 3429000"/>
              <a:gd name="connsiteY10" fmla="*/ 1744785 h 2602035"/>
              <a:gd name="connsiteX11" fmla="*/ 328612 w 3429000"/>
              <a:gd name="connsiteY11" fmla="*/ 1659060 h 2602035"/>
              <a:gd name="connsiteX12" fmla="*/ 571500 w 3429000"/>
              <a:gd name="connsiteY12" fmla="*/ 1616197 h 2602035"/>
              <a:gd name="connsiteX13" fmla="*/ 657225 w 3429000"/>
              <a:gd name="connsiteY13" fmla="*/ 1587622 h 2602035"/>
              <a:gd name="connsiteX14" fmla="*/ 700087 w 3429000"/>
              <a:gd name="connsiteY14" fmla="*/ 1559047 h 2602035"/>
              <a:gd name="connsiteX15" fmla="*/ 828675 w 3429000"/>
              <a:gd name="connsiteY15" fmla="*/ 1544760 h 2602035"/>
              <a:gd name="connsiteX16" fmla="*/ 928687 w 3429000"/>
              <a:gd name="connsiteY16" fmla="*/ 1516185 h 2602035"/>
              <a:gd name="connsiteX17" fmla="*/ 1014412 w 3429000"/>
              <a:gd name="connsiteY17" fmla="*/ 1501897 h 2602035"/>
              <a:gd name="connsiteX18" fmla="*/ 1057275 w 3429000"/>
              <a:gd name="connsiteY18" fmla="*/ 1487610 h 2602035"/>
              <a:gd name="connsiteX19" fmla="*/ 1114425 w 3429000"/>
              <a:gd name="connsiteY19" fmla="*/ 1473322 h 2602035"/>
              <a:gd name="connsiteX20" fmla="*/ 1200150 w 3429000"/>
              <a:gd name="connsiteY20" fmla="*/ 1444747 h 2602035"/>
              <a:gd name="connsiteX21" fmla="*/ 1243012 w 3429000"/>
              <a:gd name="connsiteY21" fmla="*/ 1430460 h 2602035"/>
              <a:gd name="connsiteX22" fmla="*/ 1285875 w 3429000"/>
              <a:gd name="connsiteY22" fmla="*/ 1416172 h 2602035"/>
              <a:gd name="connsiteX23" fmla="*/ 1557337 w 3429000"/>
              <a:gd name="connsiteY23" fmla="*/ 1401885 h 2602035"/>
              <a:gd name="connsiteX24" fmla="*/ 1643062 w 3429000"/>
              <a:gd name="connsiteY24" fmla="*/ 1373310 h 2602035"/>
              <a:gd name="connsiteX25" fmla="*/ 1685925 w 3429000"/>
              <a:gd name="connsiteY25" fmla="*/ 1359022 h 2602035"/>
              <a:gd name="connsiteX26" fmla="*/ 1771650 w 3429000"/>
              <a:gd name="connsiteY26" fmla="*/ 1301872 h 2602035"/>
              <a:gd name="connsiteX27" fmla="*/ 1800225 w 3429000"/>
              <a:gd name="connsiteY27" fmla="*/ 1259010 h 2602035"/>
              <a:gd name="connsiteX28" fmla="*/ 1843087 w 3429000"/>
              <a:gd name="connsiteY28" fmla="*/ 1244722 h 2602035"/>
              <a:gd name="connsiteX29" fmla="*/ 1857375 w 3429000"/>
              <a:gd name="connsiteY29" fmla="*/ 1201860 h 2602035"/>
              <a:gd name="connsiteX30" fmla="*/ 1885950 w 3429000"/>
              <a:gd name="connsiteY30" fmla="*/ 1158997 h 2602035"/>
              <a:gd name="connsiteX31" fmla="*/ 1914525 w 3429000"/>
              <a:gd name="connsiteY31" fmla="*/ 973260 h 2602035"/>
              <a:gd name="connsiteX32" fmla="*/ 1928812 w 3429000"/>
              <a:gd name="connsiteY32" fmla="*/ 930397 h 2602035"/>
              <a:gd name="connsiteX33" fmla="*/ 1943100 w 3429000"/>
              <a:gd name="connsiteY33" fmla="*/ 873247 h 2602035"/>
              <a:gd name="connsiteX34" fmla="*/ 2000250 w 3429000"/>
              <a:gd name="connsiteY34" fmla="*/ 787522 h 2602035"/>
              <a:gd name="connsiteX35" fmla="*/ 2028825 w 3429000"/>
              <a:gd name="connsiteY35" fmla="*/ 744660 h 2602035"/>
              <a:gd name="connsiteX36" fmla="*/ 2057400 w 3429000"/>
              <a:gd name="connsiteY36" fmla="*/ 630360 h 2602035"/>
              <a:gd name="connsiteX37" fmla="*/ 2071687 w 3429000"/>
              <a:gd name="connsiteY37" fmla="*/ 530347 h 2602035"/>
              <a:gd name="connsiteX38" fmla="*/ 2100262 w 3429000"/>
              <a:gd name="connsiteY38" fmla="*/ 444622 h 2602035"/>
              <a:gd name="connsiteX39" fmla="*/ 2128837 w 3429000"/>
              <a:gd name="connsiteY39" fmla="*/ 358897 h 2602035"/>
              <a:gd name="connsiteX40" fmla="*/ 2143125 w 3429000"/>
              <a:gd name="connsiteY40" fmla="*/ 316035 h 2602035"/>
              <a:gd name="connsiteX41" fmla="*/ 2157412 w 3429000"/>
              <a:gd name="connsiteY41" fmla="*/ 173160 h 2602035"/>
              <a:gd name="connsiteX42" fmla="*/ 2171700 w 3429000"/>
              <a:gd name="connsiteY42" fmla="*/ 130297 h 2602035"/>
              <a:gd name="connsiteX43" fmla="*/ 2214562 w 3429000"/>
              <a:gd name="connsiteY43" fmla="*/ 101722 h 2602035"/>
              <a:gd name="connsiteX44" fmla="*/ 2257425 w 3429000"/>
              <a:gd name="connsiteY44" fmla="*/ 87435 h 2602035"/>
              <a:gd name="connsiteX45" fmla="*/ 2386012 w 3429000"/>
              <a:gd name="connsiteY45" fmla="*/ 15997 h 2602035"/>
              <a:gd name="connsiteX46" fmla="*/ 2586037 w 3429000"/>
              <a:gd name="connsiteY46" fmla="*/ 1710 h 2602035"/>
              <a:gd name="connsiteX47" fmla="*/ 3429000 w 3429000"/>
              <a:gd name="connsiteY47" fmla="*/ 1710 h 260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429000" h="2602035">
                <a:moveTo>
                  <a:pt x="0" y="2602035"/>
                </a:moveTo>
                <a:cubicBezTo>
                  <a:pt x="4762" y="2511547"/>
                  <a:pt x="6437" y="2420844"/>
                  <a:pt x="14287" y="2330572"/>
                </a:cubicBezTo>
                <a:cubicBezTo>
                  <a:pt x="15988" y="2311009"/>
                  <a:pt x="20840" y="2291471"/>
                  <a:pt x="28575" y="2273422"/>
                </a:cubicBezTo>
                <a:cubicBezTo>
                  <a:pt x="35339" y="2257639"/>
                  <a:pt x="47625" y="2244847"/>
                  <a:pt x="57150" y="2230560"/>
                </a:cubicBezTo>
                <a:cubicBezTo>
                  <a:pt x="66675" y="2201985"/>
                  <a:pt x="78420" y="2174056"/>
                  <a:pt x="85725" y="2144835"/>
                </a:cubicBezTo>
                <a:cubicBezTo>
                  <a:pt x="90487" y="2125785"/>
                  <a:pt x="94370" y="2106493"/>
                  <a:pt x="100012" y="2087685"/>
                </a:cubicBezTo>
                <a:cubicBezTo>
                  <a:pt x="108667" y="2058835"/>
                  <a:pt x="111879" y="2027022"/>
                  <a:pt x="128587" y="2001960"/>
                </a:cubicBezTo>
                <a:lnTo>
                  <a:pt x="185737" y="1916235"/>
                </a:lnTo>
                <a:cubicBezTo>
                  <a:pt x="195262" y="1901947"/>
                  <a:pt x="208882" y="1889662"/>
                  <a:pt x="214312" y="1873372"/>
                </a:cubicBezTo>
                <a:cubicBezTo>
                  <a:pt x="234030" y="1814220"/>
                  <a:pt x="220246" y="1843041"/>
                  <a:pt x="257175" y="1787647"/>
                </a:cubicBezTo>
                <a:cubicBezTo>
                  <a:pt x="261937" y="1773360"/>
                  <a:pt x="264148" y="1757950"/>
                  <a:pt x="271462" y="1744785"/>
                </a:cubicBezTo>
                <a:cubicBezTo>
                  <a:pt x="288140" y="1714764"/>
                  <a:pt x="296031" y="1669920"/>
                  <a:pt x="328612" y="1659060"/>
                </a:cubicBezTo>
                <a:cubicBezTo>
                  <a:pt x="464241" y="1613850"/>
                  <a:pt x="384340" y="1633212"/>
                  <a:pt x="571500" y="1616197"/>
                </a:cubicBezTo>
                <a:cubicBezTo>
                  <a:pt x="600075" y="1606672"/>
                  <a:pt x="632163" y="1604330"/>
                  <a:pt x="657225" y="1587622"/>
                </a:cubicBezTo>
                <a:cubicBezTo>
                  <a:pt x="671512" y="1578097"/>
                  <a:pt x="683428" y="1563212"/>
                  <a:pt x="700087" y="1559047"/>
                </a:cubicBezTo>
                <a:cubicBezTo>
                  <a:pt x="741926" y="1548587"/>
                  <a:pt x="785812" y="1549522"/>
                  <a:pt x="828675" y="1544760"/>
                </a:cubicBezTo>
                <a:cubicBezTo>
                  <a:pt x="869532" y="1531140"/>
                  <a:pt x="883829" y="1525157"/>
                  <a:pt x="928687" y="1516185"/>
                </a:cubicBezTo>
                <a:cubicBezTo>
                  <a:pt x="957094" y="1510504"/>
                  <a:pt x="986133" y="1508181"/>
                  <a:pt x="1014412" y="1501897"/>
                </a:cubicBezTo>
                <a:cubicBezTo>
                  <a:pt x="1029114" y="1498630"/>
                  <a:pt x="1042794" y="1491747"/>
                  <a:pt x="1057275" y="1487610"/>
                </a:cubicBezTo>
                <a:cubicBezTo>
                  <a:pt x="1076156" y="1482216"/>
                  <a:pt x="1095617" y="1478965"/>
                  <a:pt x="1114425" y="1473322"/>
                </a:cubicBezTo>
                <a:cubicBezTo>
                  <a:pt x="1143275" y="1464667"/>
                  <a:pt x="1171575" y="1454272"/>
                  <a:pt x="1200150" y="1444747"/>
                </a:cubicBezTo>
                <a:lnTo>
                  <a:pt x="1243012" y="1430460"/>
                </a:lnTo>
                <a:cubicBezTo>
                  <a:pt x="1257300" y="1425697"/>
                  <a:pt x="1270835" y="1416964"/>
                  <a:pt x="1285875" y="1416172"/>
                </a:cubicBezTo>
                <a:lnTo>
                  <a:pt x="1557337" y="1401885"/>
                </a:lnTo>
                <a:lnTo>
                  <a:pt x="1643062" y="1373310"/>
                </a:lnTo>
                <a:cubicBezTo>
                  <a:pt x="1657350" y="1368547"/>
                  <a:pt x="1673394" y="1367376"/>
                  <a:pt x="1685925" y="1359022"/>
                </a:cubicBezTo>
                <a:lnTo>
                  <a:pt x="1771650" y="1301872"/>
                </a:lnTo>
                <a:cubicBezTo>
                  <a:pt x="1781175" y="1287585"/>
                  <a:pt x="1786817" y="1269737"/>
                  <a:pt x="1800225" y="1259010"/>
                </a:cubicBezTo>
                <a:cubicBezTo>
                  <a:pt x="1811985" y="1249602"/>
                  <a:pt x="1832438" y="1255371"/>
                  <a:pt x="1843087" y="1244722"/>
                </a:cubicBezTo>
                <a:cubicBezTo>
                  <a:pt x="1853736" y="1234073"/>
                  <a:pt x="1850640" y="1215330"/>
                  <a:pt x="1857375" y="1201860"/>
                </a:cubicBezTo>
                <a:cubicBezTo>
                  <a:pt x="1865054" y="1186501"/>
                  <a:pt x="1876425" y="1173285"/>
                  <a:pt x="1885950" y="1158997"/>
                </a:cubicBezTo>
                <a:cubicBezTo>
                  <a:pt x="1921935" y="1015051"/>
                  <a:pt x="1873385" y="1220101"/>
                  <a:pt x="1914525" y="973260"/>
                </a:cubicBezTo>
                <a:cubicBezTo>
                  <a:pt x="1917001" y="958404"/>
                  <a:pt x="1924675" y="944878"/>
                  <a:pt x="1928812" y="930397"/>
                </a:cubicBezTo>
                <a:cubicBezTo>
                  <a:pt x="1934206" y="911516"/>
                  <a:pt x="1934318" y="890810"/>
                  <a:pt x="1943100" y="873247"/>
                </a:cubicBezTo>
                <a:cubicBezTo>
                  <a:pt x="1958459" y="842530"/>
                  <a:pt x="1981200" y="816097"/>
                  <a:pt x="2000250" y="787522"/>
                </a:cubicBezTo>
                <a:lnTo>
                  <a:pt x="2028825" y="744660"/>
                </a:lnTo>
                <a:cubicBezTo>
                  <a:pt x="2047226" y="689455"/>
                  <a:pt x="2045907" y="699318"/>
                  <a:pt x="2057400" y="630360"/>
                </a:cubicBezTo>
                <a:cubicBezTo>
                  <a:pt x="2062936" y="597142"/>
                  <a:pt x="2064115" y="563161"/>
                  <a:pt x="2071687" y="530347"/>
                </a:cubicBezTo>
                <a:cubicBezTo>
                  <a:pt x="2078460" y="500998"/>
                  <a:pt x="2090737" y="473197"/>
                  <a:pt x="2100262" y="444622"/>
                </a:cubicBezTo>
                <a:lnTo>
                  <a:pt x="2128837" y="358897"/>
                </a:lnTo>
                <a:lnTo>
                  <a:pt x="2143125" y="316035"/>
                </a:lnTo>
                <a:cubicBezTo>
                  <a:pt x="2147887" y="268410"/>
                  <a:pt x="2150134" y="220466"/>
                  <a:pt x="2157412" y="173160"/>
                </a:cubicBezTo>
                <a:cubicBezTo>
                  <a:pt x="2159702" y="158275"/>
                  <a:pt x="2162292" y="142057"/>
                  <a:pt x="2171700" y="130297"/>
                </a:cubicBezTo>
                <a:cubicBezTo>
                  <a:pt x="2182427" y="116888"/>
                  <a:pt x="2199203" y="109401"/>
                  <a:pt x="2214562" y="101722"/>
                </a:cubicBezTo>
                <a:cubicBezTo>
                  <a:pt x="2228033" y="94987"/>
                  <a:pt x="2243137" y="92197"/>
                  <a:pt x="2257425" y="87435"/>
                </a:cubicBezTo>
                <a:cubicBezTo>
                  <a:pt x="2288090" y="66991"/>
                  <a:pt x="2340210" y="21386"/>
                  <a:pt x="2386012" y="15997"/>
                </a:cubicBezTo>
                <a:cubicBezTo>
                  <a:pt x="2452399" y="8187"/>
                  <a:pt x="2519198" y="2626"/>
                  <a:pt x="2586037" y="1710"/>
                </a:cubicBezTo>
                <a:cubicBezTo>
                  <a:pt x="2866998" y="-2139"/>
                  <a:pt x="3148012" y="1710"/>
                  <a:pt x="3429000" y="1710"/>
                </a:cubicBezTo>
              </a:path>
            </a:pathLst>
          </a:cu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E28DF69-CA32-4BF1-B09C-19699404DC33}"/>
              </a:ext>
            </a:extLst>
          </p:cNvPr>
          <p:cNvSpPr txBox="1"/>
          <p:nvPr/>
        </p:nvSpPr>
        <p:spPr>
          <a:xfrm>
            <a:off x="4087715" y="2166834"/>
            <a:ext cx="5715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75AE6DC-DC2E-4697-A912-32888BB93976}"/>
              </a:ext>
            </a:extLst>
          </p:cNvPr>
          <p:cNvSpPr txBox="1"/>
          <p:nvPr/>
        </p:nvSpPr>
        <p:spPr>
          <a:xfrm>
            <a:off x="4373465" y="1022554"/>
            <a:ext cx="5715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0C26DCA-5E7B-4B31-A378-9916FBA5F77D}"/>
              </a:ext>
            </a:extLst>
          </p:cNvPr>
          <p:cNvSpPr txBox="1"/>
          <p:nvPr/>
        </p:nvSpPr>
        <p:spPr>
          <a:xfrm>
            <a:off x="5865714" y="591667"/>
            <a:ext cx="5715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28B4A75-019A-4BCA-A722-A16711570217}"/>
              </a:ext>
            </a:extLst>
          </p:cNvPr>
          <p:cNvSpPr txBox="1"/>
          <p:nvPr/>
        </p:nvSpPr>
        <p:spPr>
          <a:xfrm>
            <a:off x="6789190" y="55783"/>
            <a:ext cx="474760" cy="866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E38B818-AF72-4376-9874-CA617584F8D3}"/>
              </a:ext>
            </a:extLst>
          </p:cNvPr>
          <p:cNvSpPr txBox="1"/>
          <p:nvPr/>
        </p:nvSpPr>
        <p:spPr>
          <a:xfrm>
            <a:off x="3783309" y="2018766"/>
            <a:ext cx="201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0C0B6E6-C171-4511-A7E7-9A3EDFBD4FE8}"/>
              </a:ext>
            </a:extLst>
          </p:cNvPr>
          <p:cNvSpPr txBox="1"/>
          <p:nvPr/>
        </p:nvSpPr>
        <p:spPr>
          <a:xfrm>
            <a:off x="4525961" y="1515725"/>
            <a:ext cx="201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7D9E402-CFE6-4939-949C-DC7161A47606}"/>
              </a:ext>
            </a:extLst>
          </p:cNvPr>
          <p:cNvSpPr txBox="1"/>
          <p:nvPr/>
        </p:nvSpPr>
        <p:spPr>
          <a:xfrm>
            <a:off x="5691384" y="594577"/>
            <a:ext cx="201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C47C66E-858D-490E-85A0-477981939D00}"/>
              </a:ext>
            </a:extLst>
          </p:cNvPr>
          <p:cNvSpPr txBox="1"/>
          <p:nvPr/>
        </p:nvSpPr>
        <p:spPr>
          <a:xfrm>
            <a:off x="6505470" y="-41328"/>
            <a:ext cx="201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6161601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905409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b="1" dirty="0">
                <a:sym typeface="Wingdings" panose="05000000000000000000" pitchFamily="2" charset="2"/>
              </a:rPr>
              <a:t>Equivalence Point?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4E5A82CB-78C2-4A58-B90C-C4916E5AA975}"/>
              </a:ext>
            </a:extLst>
          </p:cNvPr>
          <p:cNvCxnSpPr>
            <a:cxnSpLocks/>
          </p:cNvCxnSpPr>
          <p:nvPr/>
        </p:nvCxnSpPr>
        <p:spPr>
          <a:xfrm>
            <a:off x="3838770" y="161527"/>
            <a:ext cx="0" cy="2964192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E8A7A228-1A1D-4F6A-800E-BA48CEAE1603}"/>
              </a:ext>
            </a:extLst>
          </p:cNvPr>
          <p:cNvCxnSpPr>
            <a:cxnSpLocks/>
          </p:cNvCxnSpPr>
          <p:nvPr/>
        </p:nvCxnSpPr>
        <p:spPr>
          <a:xfrm flipH="1">
            <a:off x="3809274" y="3125719"/>
            <a:ext cx="5310146" cy="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5824772-1E03-449C-B12F-6CC39301AA7D}"/>
              </a:ext>
            </a:extLst>
          </p:cNvPr>
          <p:cNvSpPr txBox="1"/>
          <p:nvPr/>
        </p:nvSpPr>
        <p:spPr>
          <a:xfrm>
            <a:off x="2019710" y="1022554"/>
            <a:ext cx="33429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pH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CB12DBC-3A1A-4E56-9242-2010AB96DAED}"/>
              </a:ext>
            </a:extLst>
          </p:cNvPr>
          <p:cNvSpPr txBox="1"/>
          <p:nvPr/>
        </p:nvSpPr>
        <p:spPr>
          <a:xfrm>
            <a:off x="5592469" y="2917945"/>
            <a:ext cx="3342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time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583392EA-B849-47D4-9100-7CFC7E18362E}"/>
              </a:ext>
            </a:extLst>
          </p:cNvPr>
          <p:cNvSpPr/>
          <p:nvPr/>
        </p:nvSpPr>
        <p:spPr>
          <a:xfrm>
            <a:off x="3843338" y="241178"/>
            <a:ext cx="3429000" cy="2602035"/>
          </a:xfrm>
          <a:custGeom>
            <a:avLst/>
            <a:gdLst>
              <a:gd name="connsiteX0" fmla="*/ 0 w 3429000"/>
              <a:gd name="connsiteY0" fmla="*/ 2602035 h 2602035"/>
              <a:gd name="connsiteX1" fmla="*/ 14287 w 3429000"/>
              <a:gd name="connsiteY1" fmla="*/ 2330572 h 2602035"/>
              <a:gd name="connsiteX2" fmla="*/ 28575 w 3429000"/>
              <a:gd name="connsiteY2" fmla="*/ 2273422 h 2602035"/>
              <a:gd name="connsiteX3" fmla="*/ 57150 w 3429000"/>
              <a:gd name="connsiteY3" fmla="*/ 2230560 h 2602035"/>
              <a:gd name="connsiteX4" fmla="*/ 85725 w 3429000"/>
              <a:gd name="connsiteY4" fmla="*/ 2144835 h 2602035"/>
              <a:gd name="connsiteX5" fmla="*/ 100012 w 3429000"/>
              <a:gd name="connsiteY5" fmla="*/ 2087685 h 2602035"/>
              <a:gd name="connsiteX6" fmla="*/ 128587 w 3429000"/>
              <a:gd name="connsiteY6" fmla="*/ 2001960 h 2602035"/>
              <a:gd name="connsiteX7" fmla="*/ 185737 w 3429000"/>
              <a:gd name="connsiteY7" fmla="*/ 1916235 h 2602035"/>
              <a:gd name="connsiteX8" fmla="*/ 214312 w 3429000"/>
              <a:gd name="connsiteY8" fmla="*/ 1873372 h 2602035"/>
              <a:gd name="connsiteX9" fmla="*/ 257175 w 3429000"/>
              <a:gd name="connsiteY9" fmla="*/ 1787647 h 2602035"/>
              <a:gd name="connsiteX10" fmla="*/ 271462 w 3429000"/>
              <a:gd name="connsiteY10" fmla="*/ 1744785 h 2602035"/>
              <a:gd name="connsiteX11" fmla="*/ 328612 w 3429000"/>
              <a:gd name="connsiteY11" fmla="*/ 1659060 h 2602035"/>
              <a:gd name="connsiteX12" fmla="*/ 571500 w 3429000"/>
              <a:gd name="connsiteY12" fmla="*/ 1616197 h 2602035"/>
              <a:gd name="connsiteX13" fmla="*/ 657225 w 3429000"/>
              <a:gd name="connsiteY13" fmla="*/ 1587622 h 2602035"/>
              <a:gd name="connsiteX14" fmla="*/ 700087 w 3429000"/>
              <a:gd name="connsiteY14" fmla="*/ 1559047 h 2602035"/>
              <a:gd name="connsiteX15" fmla="*/ 828675 w 3429000"/>
              <a:gd name="connsiteY15" fmla="*/ 1544760 h 2602035"/>
              <a:gd name="connsiteX16" fmla="*/ 928687 w 3429000"/>
              <a:gd name="connsiteY16" fmla="*/ 1516185 h 2602035"/>
              <a:gd name="connsiteX17" fmla="*/ 1014412 w 3429000"/>
              <a:gd name="connsiteY17" fmla="*/ 1501897 h 2602035"/>
              <a:gd name="connsiteX18" fmla="*/ 1057275 w 3429000"/>
              <a:gd name="connsiteY18" fmla="*/ 1487610 h 2602035"/>
              <a:gd name="connsiteX19" fmla="*/ 1114425 w 3429000"/>
              <a:gd name="connsiteY19" fmla="*/ 1473322 h 2602035"/>
              <a:gd name="connsiteX20" fmla="*/ 1200150 w 3429000"/>
              <a:gd name="connsiteY20" fmla="*/ 1444747 h 2602035"/>
              <a:gd name="connsiteX21" fmla="*/ 1243012 w 3429000"/>
              <a:gd name="connsiteY21" fmla="*/ 1430460 h 2602035"/>
              <a:gd name="connsiteX22" fmla="*/ 1285875 w 3429000"/>
              <a:gd name="connsiteY22" fmla="*/ 1416172 h 2602035"/>
              <a:gd name="connsiteX23" fmla="*/ 1557337 w 3429000"/>
              <a:gd name="connsiteY23" fmla="*/ 1401885 h 2602035"/>
              <a:gd name="connsiteX24" fmla="*/ 1643062 w 3429000"/>
              <a:gd name="connsiteY24" fmla="*/ 1373310 h 2602035"/>
              <a:gd name="connsiteX25" fmla="*/ 1685925 w 3429000"/>
              <a:gd name="connsiteY25" fmla="*/ 1359022 h 2602035"/>
              <a:gd name="connsiteX26" fmla="*/ 1771650 w 3429000"/>
              <a:gd name="connsiteY26" fmla="*/ 1301872 h 2602035"/>
              <a:gd name="connsiteX27" fmla="*/ 1800225 w 3429000"/>
              <a:gd name="connsiteY27" fmla="*/ 1259010 h 2602035"/>
              <a:gd name="connsiteX28" fmla="*/ 1843087 w 3429000"/>
              <a:gd name="connsiteY28" fmla="*/ 1244722 h 2602035"/>
              <a:gd name="connsiteX29" fmla="*/ 1857375 w 3429000"/>
              <a:gd name="connsiteY29" fmla="*/ 1201860 h 2602035"/>
              <a:gd name="connsiteX30" fmla="*/ 1885950 w 3429000"/>
              <a:gd name="connsiteY30" fmla="*/ 1158997 h 2602035"/>
              <a:gd name="connsiteX31" fmla="*/ 1914525 w 3429000"/>
              <a:gd name="connsiteY31" fmla="*/ 973260 h 2602035"/>
              <a:gd name="connsiteX32" fmla="*/ 1928812 w 3429000"/>
              <a:gd name="connsiteY32" fmla="*/ 930397 h 2602035"/>
              <a:gd name="connsiteX33" fmla="*/ 1943100 w 3429000"/>
              <a:gd name="connsiteY33" fmla="*/ 873247 h 2602035"/>
              <a:gd name="connsiteX34" fmla="*/ 2000250 w 3429000"/>
              <a:gd name="connsiteY34" fmla="*/ 787522 h 2602035"/>
              <a:gd name="connsiteX35" fmla="*/ 2028825 w 3429000"/>
              <a:gd name="connsiteY35" fmla="*/ 744660 h 2602035"/>
              <a:gd name="connsiteX36" fmla="*/ 2057400 w 3429000"/>
              <a:gd name="connsiteY36" fmla="*/ 630360 h 2602035"/>
              <a:gd name="connsiteX37" fmla="*/ 2071687 w 3429000"/>
              <a:gd name="connsiteY37" fmla="*/ 530347 h 2602035"/>
              <a:gd name="connsiteX38" fmla="*/ 2100262 w 3429000"/>
              <a:gd name="connsiteY38" fmla="*/ 444622 h 2602035"/>
              <a:gd name="connsiteX39" fmla="*/ 2128837 w 3429000"/>
              <a:gd name="connsiteY39" fmla="*/ 358897 h 2602035"/>
              <a:gd name="connsiteX40" fmla="*/ 2143125 w 3429000"/>
              <a:gd name="connsiteY40" fmla="*/ 316035 h 2602035"/>
              <a:gd name="connsiteX41" fmla="*/ 2157412 w 3429000"/>
              <a:gd name="connsiteY41" fmla="*/ 173160 h 2602035"/>
              <a:gd name="connsiteX42" fmla="*/ 2171700 w 3429000"/>
              <a:gd name="connsiteY42" fmla="*/ 130297 h 2602035"/>
              <a:gd name="connsiteX43" fmla="*/ 2214562 w 3429000"/>
              <a:gd name="connsiteY43" fmla="*/ 101722 h 2602035"/>
              <a:gd name="connsiteX44" fmla="*/ 2257425 w 3429000"/>
              <a:gd name="connsiteY44" fmla="*/ 87435 h 2602035"/>
              <a:gd name="connsiteX45" fmla="*/ 2386012 w 3429000"/>
              <a:gd name="connsiteY45" fmla="*/ 15997 h 2602035"/>
              <a:gd name="connsiteX46" fmla="*/ 2586037 w 3429000"/>
              <a:gd name="connsiteY46" fmla="*/ 1710 h 2602035"/>
              <a:gd name="connsiteX47" fmla="*/ 3429000 w 3429000"/>
              <a:gd name="connsiteY47" fmla="*/ 1710 h 260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429000" h="2602035">
                <a:moveTo>
                  <a:pt x="0" y="2602035"/>
                </a:moveTo>
                <a:cubicBezTo>
                  <a:pt x="4762" y="2511547"/>
                  <a:pt x="6437" y="2420844"/>
                  <a:pt x="14287" y="2330572"/>
                </a:cubicBezTo>
                <a:cubicBezTo>
                  <a:pt x="15988" y="2311009"/>
                  <a:pt x="20840" y="2291471"/>
                  <a:pt x="28575" y="2273422"/>
                </a:cubicBezTo>
                <a:cubicBezTo>
                  <a:pt x="35339" y="2257639"/>
                  <a:pt x="47625" y="2244847"/>
                  <a:pt x="57150" y="2230560"/>
                </a:cubicBezTo>
                <a:cubicBezTo>
                  <a:pt x="66675" y="2201985"/>
                  <a:pt x="78420" y="2174056"/>
                  <a:pt x="85725" y="2144835"/>
                </a:cubicBezTo>
                <a:cubicBezTo>
                  <a:pt x="90487" y="2125785"/>
                  <a:pt x="94370" y="2106493"/>
                  <a:pt x="100012" y="2087685"/>
                </a:cubicBezTo>
                <a:cubicBezTo>
                  <a:pt x="108667" y="2058835"/>
                  <a:pt x="111879" y="2027022"/>
                  <a:pt x="128587" y="2001960"/>
                </a:cubicBezTo>
                <a:lnTo>
                  <a:pt x="185737" y="1916235"/>
                </a:lnTo>
                <a:cubicBezTo>
                  <a:pt x="195262" y="1901947"/>
                  <a:pt x="208882" y="1889662"/>
                  <a:pt x="214312" y="1873372"/>
                </a:cubicBezTo>
                <a:cubicBezTo>
                  <a:pt x="234030" y="1814220"/>
                  <a:pt x="220246" y="1843041"/>
                  <a:pt x="257175" y="1787647"/>
                </a:cubicBezTo>
                <a:cubicBezTo>
                  <a:pt x="261937" y="1773360"/>
                  <a:pt x="264148" y="1757950"/>
                  <a:pt x="271462" y="1744785"/>
                </a:cubicBezTo>
                <a:cubicBezTo>
                  <a:pt x="288140" y="1714764"/>
                  <a:pt x="296031" y="1669920"/>
                  <a:pt x="328612" y="1659060"/>
                </a:cubicBezTo>
                <a:cubicBezTo>
                  <a:pt x="464241" y="1613850"/>
                  <a:pt x="384340" y="1633212"/>
                  <a:pt x="571500" y="1616197"/>
                </a:cubicBezTo>
                <a:cubicBezTo>
                  <a:pt x="600075" y="1606672"/>
                  <a:pt x="632163" y="1604330"/>
                  <a:pt x="657225" y="1587622"/>
                </a:cubicBezTo>
                <a:cubicBezTo>
                  <a:pt x="671512" y="1578097"/>
                  <a:pt x="683428" y="1563212"/>
                  <a:pt x="700087" y="1559047"/>
                </a:cubicBezTo>
                <a:cubicBezTo>
                  <a:pt x="741926" y="1548587"/>
                  <a:pt x="785812" y="1549522"/>
                  <a:pt x="828675" y="1544760"/>
                </a:cubicBezTo>
                <a:cubicBezTo>
                  <a:pt x="869532" y="1531140"/>
                  <a:pt x="883829" y="1525157"/>
                  <a:pt x="928687" y="1516185"/>
                </a:cubicBezTo>
                <a:cubicBezTo>
                  <a:pt x="957094" y="1510504"/>
                  <a:pt x="986133" y="1508181"/>
                  <a:pt x="1014412" y="1501897"/>
                </a:cubicBezTo>
                <a:cubicBezTo>
                  <a:pt x="1029114" y="1498630"/>
                  <a:pt x="1042794" y="1491747"/>
                  <a:pt x="1057275" y="1487610"/>
                </a:cubicBezTo>
                <a:cubicBezTo>
                  <a:pt x="1076156" y="1482216"/>
                  <a:pt x="1095617" y="1478965"/>
                  <a:pt x="1114425" y="1473322"/>
                </a:cubicBezTo>
                <a:cubicBezTo>
                  <a:pt x="1143275" y="1464667"/>
                  <a:pt x="1171575" y="1454272"/>
                  <a:pt x="1200150" y="1444747"/>
                </a:cubicBezTo>
                <a:lnTo>
                  <a:pt x="1243012" y="1430460"/>
                </a:lnTo>
                <a:cubicBezTo>
                  <a:pt x="1257300" y="1425697"/>
                  <a:pt x="1270835" y="1416964"/>
                  <a:pt x="1285875" y="1416172"/>
                </a:cubicBezTo>
                <a:lnTo>
                  <a:pt x="1557337" y="1401885"/>
                </a:lnTo>
                <a:lnTo>
                  <a:pt x="1643062" y="1373310"/>
                </a:lnTo>
                <a:cubicBezTo>
                  <a:pt x="1657350" y="1368547"/>
                  <a:pt x="1673394" y="1367376"/>
                  <a:pt x="1685925" y="1359022"/>
                </a:cubicBezTo>
                <a:lnTo>
                  <a:pt x="1771650" y="1301872"/>
                </a:lnTo>
                <a:cubicBezTo>
                  <a:pt x="1781175" y="1287585"/>
                  <a:pt x="1786817" y="1269737"/>
                  <a:pt x="1800225" y="1259010"/>
                </a:cubicBezTo>
                <a:cubicBezTo>
                  <a:pt x="1811985" y="1249602"/>
                  <a:pt x="1832438" y="1255371"/>
                  <a:pt x="1843087" y="1244722"/>
                </a:cubicBezTo>
                <a:cubicBezTo>
                  <a:pt x="1853736" y="1234073"/>
                  <a:pt x="1850640" y="1215330"/>
                  <a:pt x="1857375" y="1201860"/>
                </a:cubicBezTo>
                <a:cubicBezTo>
                  <a:pt x="1865054" y="1186501"/>
                  <a:pt x="1876425" y="1173285"/>
                  <a:pt x="1885950" y="1158997"/>
                </a:cubicBezTo>
                <a:cubicBezTo>
                  <a:pt x="1921935" y="1015051"/>
                  <a:pt x="1873385" y="1220101"/>
                  <a:pt x="1914525" y="973260"/>
                </a:cubicBezTo>
                <a:cubicBezTo>
                  <a:pt x="1917001" y="958404"/>
                  <a:pt x="1924675" y="944878"/>
                  <a:pt x="1928812" y="930397"/>
                </a:cubicBezTo>
                <a:cubicBezTo>
                  <a:pt x="1934206" y="911516"/>
                  <a:pt x="1934318" y="890810"/>
                  <a:pt x="1943100" y="873247"/>
                </a:cubicBezTo>
                <a:cubicBezTo>
                  <a:pt x="1958459" y="842530"/>
                  <a:pt x="1981200" y="816097"/>
                  <a:pt x="2000250" y="787522"/>
                </a:cubicBezTo>
                <a:lnTo>
                  <a:pt x="2028825" y="744660"/>
                </a:lnTo>
                <a:cubicBezTo>
                  <a:pt x="2047226" y="689455"/>
                  <a:pt x="2045907" y="699318"/>
                  <a:pt x="2057400" y="630360"/>
                </a:cubicBezTo>
                <a:cubicBezTo>
                  <a:pt x="2062936" y="597142"/>
                  <a:pt x="2064115" y="563161"/>
                  <a:pt x="2071687" y="530347"/>
                </a:cubicBezTo>
                <a:cubicBezTo>
                  <a:pt x="2078460" y="500998"/>
                  <a:pt x="2090737" y="473197"/>
                  <a:pt x="2100262" y="444622"/>
                </a:cubicBezTo>
                <a:lnTo>
                  <a:pt x="2128837" y="358897"/>
                </a:lnTo>
                <a:lnTo>
                  <a:pt x="2143125" y="316035"/>
                </a:lnTo>
                <a:cubicBezTo>
                  <a:pt x="2147887" y="268410"/>
                  <a:pt x="2150134" y="220466"/>
                  <a:pt x="2157412" y="173160"/>
                </a:cubicBezTo>
                <a:cubicBezTo>
                  <a:pt x="2159702" y="158275"/>
                  <a:pt x="2162292" y="142057"/>
                  <a:pt x="2171700" y="130297"/>
                </a:cubicBezTo>
                <a:cubicBezTo>
                  <a:pt x="2182427" y="116888"/>
                  <a:pt x="2199203" y="109401"/>
                  <a:pt x="2214562" y="101722"/>
                </a:cubicBezTo>
                <a:cubicBezTo>
                  <a:pt x="2228033" y="94987"/>
                  <a:pt x="2243137" y="92197"/>
                  <a:pt x="2257425" y="87435"/>
                </a:cubicBezTo>
                <a:cubicBezTo>
                  <a:pt x="2288090" y="66991"/>
                  <a:pt x="2340210" y="21386"/>
                  <a:pt x="2386012" y="15997"/>
                </a:cubicBezTo>
                <a:cubicBezTo>
                  <a:pt x="2452399" y="8187"/>
                  <a:pt x="2519198" y="2626"/>
                  <a:pt x="2586037" y="1710"/>
                </a:cubicBezTo>
                <a:cubicBezTo>
                  <a:pt x="2866998" y="-2139"/>
                  <a:pt x="3148012" y="1710"/>
                  <a:pt x="3429000" y="1710"/>
                </a:cubicBezTo>
              </a:path>
            </a:pathLst>
          </a:cu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E28DF69-CA32-4BF1-B09C-19699404DC33}"/>
              </a:ext>
            </a:extLst>
          </p:cNvPr>
          <p:cNvSpPr txBox="1"/>
          <p:nvPr/>
        </p:nvSpPr>
        <p:spPr>
          <a:xfrm>
            <a:off x="4087715" y="2166834"/>
            <a:ext cx="5715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75AE6DC-DC2E-4697-A912-32888BB93976}"/>
              </a:ext>
            </a:extLst>
          </p:cNvPr>
          <p:cNvSpPr txBox="1"/>
          <p:nvPr/>
        </p:nvSpPr>
        <p:spPr>
          <a:xfrm>
            <a:off x="4373465" y="1022554"/>
            <a:ext cx="5715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0C26DCA-5E7B-4B31-A378-9916FBA5F77D}"/>
              </a:ext>
            </a:extLst>
          </p:cNvPr>
          <p:cNvSpPr txBox="1"/>
          <p:nvPr/>
        </p:nvSpPr>
        <p:spPr>
          <a:xfrm>
            <a:off x="5865714" y="591667"/>
            <a:ext cx="5715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28B4A75-019A-4BCA-A722-A16711570217}"/>
              </a:ext>
            </a:extLst>
          </p:cNvPr>
          <p:cNvSpPr txBox="1"/>
          <p:nvPr/>
        </p:nvSpPr>
        <p:spPr>
          <a:xfrm>
            <a:off x="6789190" y="55783"/>
            <a:ext cx="474760" cy="866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E38B818-AF72-4376-9874-CA617584F8D3}"/>
              </a:ext>
            </a:extLst>
          </p:cNvPr>
          <p:cNvSpPr txBox="1"/>
          <p:nvPr/>
        </p:nvSpPr>
        <p:spPr>
          <a:xfrm>
            <a:off x="3783309" y="2018766"/>
            <a:ext cx="201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0C0B6E6-C171-4511-A7E7-9A3EDFBD4FE8}"/>
              </a:ext>
            </a:extLst>
          </p:cNvPr>
          <p:cNvSpPr txBox="1"/>
          <p:nvPr/>
        </p:nvSpPr>
        <p:spPr>
          <a:xfrm>
            <a:off x="4525961" y="1515725"/>
            <a:ext cx="201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7D9E402-CFE6-4939-949C-DC7161A47606}"/>
              </a:ext>
            </a:extLst>
          </p:cNvPr>
          <p:cNvSpPr txBox="1"/>
          <p:nvPr/>
        </p:nvSpPr>
        <p:spPr>
          <a:xfrm>
            <a:off x="5691384" y="594577"/>
            <a:ext cx="201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C47C66E-858D-490E-85A0-477981939D00}"/>
              </a:ext>
            </a:extLst>
          </p:cNvPr>
          <p:cNvSpPr txBox="1"/>
          <p:nvPr/>
        </p:nvSpPr>
        <p:spPr>
          <a:xfrm>
            <a:off x="6505470" y="-41328"/>
            <a:ext cx="201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94118760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905409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b="1" dirty="0">
                <a:sym typeface="Wingdings" panose="05000000000000000000" pitchFamily="2" charset="2"/>
              </a:rPr>
              <a:t>_________ acid titrated with strong base?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4E5A82CB-78C2-4A58-B90C-C4916E5AA975}"/>
              </a:ext>
            </a:extLst>
          </p:cNvPr>
          <p:cNvCxnSpPr>
            <a:cxnSpLocks/>
          </p:cNvCxnSpPr>
          <p:nvPr/>
        </p:nvCxnSpPr>
        <p:spPr>
          <a:xfrm>
            <a:off x="3838770" y="161527"/>
            <a:ext cx="0" cy="2964192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E8A7A228-1A1D-4F6A-800E-BA48CEAE1603}"/>
              </a:ext>
            </a:extLst>
          </p:cNvPr>
          <p:cNvCxnSpPr>
            <a:cxnSpLocks/>
          </p:cNvCxnSpPr>
          <p:nvPr/>
        </p:nvCxnSpPr>
        <p:spPr>
          <a:xfrm flipH="1">
            <a:off x="3809274" y="3125719"/>
            <a:ext cx="5310146" cy="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5824772-1E03-449C-B12F-6CC39301AA7D}"/>
              </a:ext>
            </a:extLst>
          </p:cNvPr>
          <p:cNvSpPr txBox="1"/>
          <p:nvPr/>
        </p:nvSpPr>
        <p:spPr>
          <a:xfrm>
            <a:off x="2019710" y="1022554"/>
            <a:ext cx="33429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pH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CB12DBC-3A1A-4E56-9242-2010AB96DAED}"/>
              </a:ext>
            </a:extLst>
          </p:cNvPr>
          <p:cNvSpPr txBox="1"/>
          <p:nvPr/>
        </p:nvSpPr>
        <p:spPr>
          <a:xfrm>
            <a:off x="5592469" y="2917945"/>
            <a:ext cx="3342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time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583392EA-B849-47D4-9100-7CFC7E18362E}"/>
              </a:ext>
            </a:extLst>
          </p:cNvPr>
          <p:cNvSpPr/>
          <p:nvPr/>
        </p:nvSpPr>
        <p:spPr>
          <a:xfrm>
            <a:off x="3843338" y="241178"/>
            <a:ext cx="3429000" cy="2602035"/>
          </a:xfrm>
          <a:custGeom>
            <a:avLst/>
            <a:gdLst>
              <a:gd name="connsiteX0" fmla="*/ 0 w 3429000"/>
              <a:gd name="connsiteY0" fmla="*/ 2602035 h 2602035"/>
              <a:gd name="connsiteX1" fmla="*/ 14287 w 3429000"/>
              <a:gd name="connsiteY1" fmla="*/ 2330572 h 2602035"/>
              <a:gd name="connsiteX2" fmla="*/ 28575 w 3429000"/>
              <a:gd name="connsiteY2" fmla="*/ 2273422 h 2602035"/>
              <a:gd name="connsiteX3" fmla="*/ 57150 w 3429000"/>
              <a:gd name="connsiteY3" fmla="*/ 2230560 h 2602035"/>
              <a:gd name="connsiteX4" fmla="*/ 85725 w 3429000"/>
              <a:gd name="connsiteY4" fmla="*/ 2144835 h 2602035"/>
              <a:gd name="connsiteX5" fmla="*/ 100012 w 3429000"/>
              <a:gd name="connsiteY5" fmla="*/ 2087685 h 2602035"/>
              <a:gd name="connsiteX6" fmla="*/ 128587 w 3429000"/>
              <a:gd name="connsiteY6" fmla="*/ 2001960 h 2602035"/>
              <a:gd name="connsiteX7" fmla="*/ 185737 w 3429000"/>
              <a:gd name="connsiteY7" fmla="*/ 1916235 h 2602035"/>
              <a:gd name="connsiteX8" fmla="*/ 214312 w 3429000"/>
              <a:gd name="connsiteY8" fmla="*/ 1873372 h 2602035"/>
              <a:gd name="connsiteX9" fmla="*/ 257175 w 3429000"/>
              <a:gd name="connsiteY9" fmla="*/ 1787647 h 2602035"/>
              <a:gd name="connsiteX10" fmla="*/ 271462 w 3429000"/>
              <a:gd name="connsiteY10" fmla="*/ 1744785 h 2602035"/>
              <a:gd name="connsiteX11" fmla="*/ 328612 w 3429000"/>
              <a:gd name="connsiteY11" fmla="*/ 1659060 h 2602035"/>
              <a:gd name="connsiteX12" fmla="*/ 571500 w 3429000"/>
              <a:gd name="connsiteY12" fmla="*/ 1616197 h 2602035"/>
              <a:gd name="connsiteX13" fmla="*/ 657225 w 3429000"/>
              <a:gd name="connsiteY13" fmla="*/ 1587622 h 2602035"/>
              <a:gd name="connsiteX14" fmla="*/ 700087 w 3429000"/>
              <a:gd name="connsiteY14" fmla="*/ 1559047 h 2602035"/>
              <a:gd name="connsiteX15" fmla="*/ 828675 w 3429000"/>
              <a:gd name="connsiteY15" fmla="*/ 1544760 h 2602035"/>
              <a:gd name="connsiteX16" fmla="*/ 928687 w 3429000"/>
              <a:gd name="connsiteY16" fmla="*/ 1516185 h 2602035"/>
              <a:gd name="connsiteX17" fmla="*/ 1014412 w 3429000"/>
              <a:gd name="connsiteY17" fmla="*/ 1501897 h 2602035"/>
              <a:gd name="connsiteX18" fmla="*/ 1057275 w 3429000"/>
              <a:gd name="connsiteY18" fmla="*/ 1487610 h 2602035"/>
              <a:gd name="connsiteX19" fmla="*/ 1114425 w 3429000"/>
              <a:gd name="connsiteY19" fmla="*/ 1473322 h 2602035"/>
              <a:gd name="connsiteX20" fmla="*/ 1200150 w 3429000"/>
              <a:gd name="connsiteY20" fmla="*/ 1444747 h 2602035"/>
              <a:gd name="connsiteX21" fmla="*/ 1243012 w 3429000"/>
              <a:gd name="connsiteY21" fmla="*/ 1430460 h 2602035"/>
              <a:gd name="connsiteX22" fmla="*/ 1285875 w 3429000"/>
              <a:gd name="connsiteY22" fmla="*/ 1416172 h 2602035"/>
              <a:gd name="connsiteX23" fmla="*/ 1557337 w 3429000"/>
              <a:gd name="connsiteY23" fmla="*/ 1401885 h 2602035"/>
              <a:gd name="connsiteX24" fmla="*/ 1643062 w 3429000"/>
              <a:gd name="connsiteY24" fmla="*/ 1373310 h 2602035"/>
              <a:gd name="connsiteX25" fmla="*/ 1685925 w 3429000"/>
              <a:gd name="connsiteY25" fmla="*/ 1359022 h 2602035"/>
              <a:gd name="connsiteX26" fmla="*/ 1771650 w 3429000"/>
              <a:gd name="connsiteY26" fmla="*/ 1301872 h 2602035"/>
              <a:gd name="connsiteX27" fmla="*/ 1800225 w 3429000"/>
              <a:gd name="connsiteY27" fmla="*/ 1259010 h 2602035"/>
              <a:gd name="connsiteX28" fmla="*/ 1843087 w 3429000"/>
              <a:gd name="connsiteY28" fmla="*/ 1244722 h 2602035"/>
              <a:gd name="connsiteX29" fmla="*/ 1857375 w 3429000"/>
              <a:gd name="connsiteY29" fmla="*/ 1201860 h 2602035"/>
              <a:gd name="connsiteX30" fmla="*/ 1885950 w 3429000"/>
              <a:gd name="connsiteY30" fmla="*/ 1158997 h 2602035"/>
              <a:gd name="connsiteX31" fmla="*/ 1914525 w 3429000"/>
              <a:gd name="connsiteY31" fmla="*/ 973260 h 2602035"/>
              <a:gd name="connsiteX32" fmla="*/ 1928812 w 3429000"/>
              <a:gd name="connsiteY32" fmla="*/ 930397 h 2602035"/>
              <a:gd name="connsiteX33" fmla="*/ 1943100 w 3429000"/>
              <a:gd name="connsiteY33" fmla="*/ 873247 h 2602035"/>
              <a:gd name="connsiteX34" fmla="*/ 2000250 w 3429000"/>
              <a:gd name="connsiteY34" fmla="*/ 787522 h 2602035"/>
              <a:gd name="connsiteX35" fmla="*/ 2028825 w 3429000"/>
              <a:gd name="connsiteY35" fmla="*/ 744660 h 2602035"/>
              <a:gd name="connsiteX36" fmla="*/ 2057400 w 3429000"/>
              <a:gd name="connsiteY36" fmla="*/ 630360 h 2602035"/>
              <a:gd name="connsiteX37" fmla="*/ 2071687 w 3429000"/>
              <a:gd name="connsiteY37" fmla="*/ 530347 h 2602035"/>
              <a:gd name="connsiteX38" fmla="*/ 2100262 w 3429000"/>
              <a:gd name="connsiteY38" fmla="*/ 444622 h 2602035"/>
              <a:gd name="connsiteX39" fmla="*/ 2128837 w 3429000"/>
              <a:gd name="connsiteY39" fmla="*/ 358897 h 2602035"/>
              <a:gd name="connsiteX40" fmla="*/ 2143125 w 3429000"/>
              <a:gd name="connsiteY40" fmla="*/ 316035 h 2602035"/>
              <a:gd name="connsiteX41" fmla="*/ 2157412 w 3429000"/>
              <a:gd name="connsiteY41" fmla="*/ 173160 h 2602035"/>
              <a:gd name="connsiteX42" fmla="*/ 2171700 w 3429000"/>
              <a:gd name="connsiteY42" fmla="*/ 130297 h 2602035"/>
              <a:gd name="connsiteX43" fmla="*/ 2214562 w 3429000"/>
              <a:gd name="connsiteY43" fmla="*/ 101722 h 2602035"/>
              <a:gd name="connsiteX44" fmla="*/ 2257425 w 3429000"/>
              <a:gd name="connsiteY44" fmla="*/ 87435 h 2602035"/>
              <a:gd name="connsiteX45" fmla="*/ 2386012 w 3429000"/>
              <a:gd name="connsiteY45" fmla="*/ 15997 h 2602035"/>
              <a:gd name="connsiteX46" fmla="*/ 2586037 w 3429000"/>
              <a:gd name="connsiteY46" fmla="*/ 1710 h 2602035"/>
              <a:gd name="connsiteX47" fmla="*/ 3429000 w 3429000"/>
              <a:gd name="connsiteY47" fmla="*/ 1710 h 260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429000" h="2602035">
                <a:moveTo>
                  <a:pt x="0" y="2602035"/>
                </a:moveTo>
                <a:cubicBezTo>
                  <a:pt x="4762" y="2511547"/>
                  <a:pt x="6437" y="2420844"/>
                  <a:pt x="14287" y="2330572"/>
                </a:cubicBezTo>
                <a:cubicBezTo>
                  <a:pt x="15988" y="2311009"/>
                  <a:pt x="20840" y="2291471"/>
                  <a:pt x="28575" y="2273422"/>
                </a:cubicBezTo>
                <a:cubicBezTo>
                  <a:pt x="35339" y="2257639"/>
                  <a:pt x="47625" y="2244847"/>
                  <a:pt x="57150" y="2230560"/>
                </a:cubicBezTo>
                <a:cubicBezTo>
                  <a:pt x="66675" y="2201985"/>
                  <a:pt x="78420" y="2174056"/>
                  <a:pt x="85725" y="2144835"/>
                </a:cubicBezTo>
                <a:cubicBezTo>
                  <a:pt x="90487" y="2125785"/>
                  <a:pt x="94370" y="2106493"/>
                  <a:pt x="100012" y="2087685"/>
                </a:cubicBezTo>
                <a:cubicBezTo>
                  <a:pt x="108667" y="2058835"/>
                  <a:pt x="111879" y="2027022"/>
                  <a:pt x="128587" y="2001960"/>
                </a:cubicBezTo>
                <a:lnTo>
                  <a:pt x="185737" y="1916235"/>
                </a:lnTo>
                <a:cubicBezTo>
                  <a:pt x="195262" y="1901947"/>
                  <a:pt x="208882" y="1889662"/>
                  <a:pt x="214312" y="1873372"/>
                </a:cubicBezTo>
                <a:cubicBezTo>
                  <a:pt x="234030" y="1814220"/>
                  <a:pt x="220246" y="1843041"/>
                  <a:pt x="257175" y="1787647"/>
                </a:cubicBezTo>
                <a:cubicBezTo>
                  <a:pt x="261937" y="1773360"/>
                  <a:pt x="264148" y="1757950"/>
                  <a:pt x="271462" y="1744785"/>
                </a:cubicBezTo>
                <a:cubicBezTo>
                  <a:pt x="288140" y="1714764"/>
                  <a:pt x="296031" y="1669920"/>
                  <a:pt x="328612" y="1659060"/>
                </a:cubicBezTo>
                <a:cubicBezTo>
                  <a:pt x="464241" y="1613850"/>
                  <a:pt x="384340" y="1633212"/>
                  <a:pt x="571500" y="1616197"/>
                </a:cubicBezTo>
                <a:cubicBezTo>
                  <a:pt x="600075" y="1606672"/>
                  <a:pt x="632163" y="1604330"/>
                  <a:pt x="657225" y="1587622"/>
                </a:cubicBezTo>
                <a:cubicBezTo>
                  <a:pt x="671512" y="1578097"/>
                  <a:pt x="683428" y="1563212"/>
                  <a:pt x="700087" y="1559047"/>
                </a:cubicBezTo>
                <a:cubicBezTo>
                  <a:pt x="741926" y="1548587"/>
                  <a:pt x="785812" y="1549522"/>
                  <a:pt x="828675" y="1544760"/>
                </a:cubicBezTo>
                <a:cubicBezTo>
                  <a:pt x="869532" y="1531140"/>
                  <a:pt x="883829" y="1525157"/>
                  <a:pt x="928687" y="1516185"/>
                </a:cubicBezTo>
                <a:cubicBezTo>
                  <a:pt x="957094" y="1510504"/>
                  <a:pt x="986133" y="1508181"/>
                  <a:pt x="1014412" y="1501897"/>
                </a:cubicBezTo>
                <a:cubicBezTo>
                  <a:pt x="1029114" y="1498630"/>
                  <a:pt x="1042794" y="1491747"/>
                  <a:pt x="1057275" y="1487610"/>
                </a:cubicBezTo>
                <a:cubicBezTo>
                  <a:pt x="1076156" y="1482216"/>
                  <a:pt x="1095617" y="1478965"/>
                  <a:pt x="1114425" y="1473322"/>
                </a:cubicBezTo>
                <a:cubicBezTo>
                  <a:pt x="1143275" y="1464667"/>
                  <a:pt x="1171575" y="1454272"/>
                  <a:pt x="1200150" y="1444747"/>
                </a:cubicBezTo>
                <a:lnTo>
                  <a:pt x="1243012" y="1430460"/>
                </a:lnTo>
                <a:cubicBezTo>
                  <a:pt x="1257300" y="1425697"/>
                  <a:pt x="1270835" y="1416964"/>
                  <a:pt x="1285875" y="1416172"/>
                </a:cubicBezTo>
                <a:lnTo>
                  <a:pt x="1557337" y="1401885"/>
                </a:lnTo>
                <a:lnTo>
                  <a:pt x="1643062" y="1373310"/>
                </a:lnTo>
                <a:cubicBezTo>
                  <a:pt x="1657350" y="1368547"/>
                  <a:pt x="1673394" y="1367376"/>
                  <a:pt x="1685925" y="1359022"/>
                </a:cubicBezTo>
                <a:lnTo>
                  <a:pt x="1771650" y="1301872"/>
                </a:lnTo>
                <a:cubicBezTo>
                  <a:pt x="1781175" y="1287585"/>
                  <a:pt x="1786817" y="1269737"/>
                  <a:pt x="1800225" y="1259010"/>
                </a:cubicBezTo>
                <a:cubicBezTo>
                  <a:pt x="1811985" y="1249602"/>
                  <a:pt x="1832438" y="1255371"/>
                  <a:pt x="1843087" y="1244722"/>
                </a:cubicBezTo>
                <a:cubicBezTo>
                  <a:pt x="1853736" y="1234073"/>
                  <a:pt x="1850640" y="1215330"/>
                  <a:pt x="1857375" y="1201860"/>
                </a:cubicBezTo>
                <a:cubicBezTo>
                  <a:pt x="1865054" y="1186501"/>
                  <a:pt x="1876425" y="1173285"/>
                  <a:pt x="1885950" y="1158997"/>
                </a:cubicBezTo>
                <a:cubicBezTo>
                  <a:pt x="1921935" y="1015051"/>
                  <a:pt x="1873385" y="1220101"/>
                  <a:pt x="1914525" y="973260"/>
                </a:cubicBezTo>
                <a:cubicBezTo>
                  <a:pt x="1917001" y="958404"/>
                  <a:pt x="1924675" y="944878"/>
                  <a:pt x="1928812" y="930397"/>
                </a:cubicBezTo>
                <a:cubicBezTo>
                  <a:pt x="1934206" y="911516"/>
                  <a:pt x="1934318" y="890810"/>
                  <a:pt x="1943100" y="873247"/>
                </a:cubicBezTo>
                <a:cubicBezTo>
                  <a:pt x="1958459" y="842530"/>
                  <a:pt x="1981200" y="816097"/>
                  <a:pt x="2000250" y="787522"/>
                </a:cubicBezTo>
                <a:lnTo>
                  <a:pt x="2028825" y="744660"/>
                </a:lnTo>
                <a:cubicBezTo>
                  <a:pt x="2047226" y="689455"/>
                  <a:pt x="2045907" y="699318"/>
                  <a:pt x="2057400" y="630360"/>
                </a:cubicBezTo>
                <a:cubicBezTo>
                  <a:pt x="2062936" y="597142"/>
                  <a:pt x="2064115" y="563161"/>
                  <a:pt x="2071687" y="530347"/>
                </a:cubicBezTo>
                <a:cubicBezTo>
                  <a:pt x="2078460" y="500998"/>
                  <a:pt x="2090737" y="473197"/>
                  <a:pt x="2100262" y="444622"/>
                </a:cubicBezTo>
                <a:lnTo>
                  <a:pt x="2128837" y="358897"/>
                </a:lnTo>
                <a:lnTo>
                  <a:pt x="2143125" y="316035"/>
                </a:lnTo>
                <a:cubicBezTo>
                  <a:pt x="2147887" y="268410"/>
                  <a:pt x="2150134" y="220466"/>
                  <a:pt x="2157412" y="173160"/>
                </a:cubicBezTo>
                <a:cubicBezTo>
                  <a:pt x="2159702" y="158275"/>
                  <a:pt x="2162292" y="142057"/>
                  <a:pt x="2171700" y="130297"/>
                </a:cubicBezTo>
                <a:cubicBezTo>
                  <a:pt x="2182427" y="116888"/>
                  <a:pt x="2199203" y="109401"/>
                  <a:pt x="2214562" y="101722"/>
                </a:cubicBezTo>
                <a:cubicBezTo>
                  <a:pt x="2228033" y="94987"/>
                  <a:pt x="2243137" y="92197"/>
                  <a:pt x="2257425" y="87435"/>
                </a:cubicBezTo>
                <a:cubicBezTo>
                  <a:pt x="2288090" y="66991"/>
                  <a:pt x="2340210" y="21386"/>
                  <a:pt x="2386012" y="15997"/>
                </a:cubicBezTo>
                <a:cubicBezTo>
                  <a:pt x="2452399" y="8187"/>
                  <a:pt x="2519198" y="2626"/>
                  <a:pt x="2586037" y="1710"/>
                </a:cubicBezTo>
                <a:cubicBezTo>
                  <a:pt x="2866998" y="-2139"/>
                  <a:pt x="3148012" y="1710"/>
                  <a:pt x="3429000" y="1710"/>
                </a:cubicBezTo>
              </a:path>
            </a:pathLst>
          </a:cu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E28DF69-CA32-4BF1-B09C-19699404DC33}"/>
              </a:ext>
            </a:extLst>
          </p:cNvPr>
          <p:cNvSpPr txBox="1"/>
          <p:nvPr/>
        </p:nvSpPr>
        <p:spPr>
          <a:xfrm>
            <a:off x="4087715" y="2166834"/>
            <a:ext cx="5715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75AE6DC-DC2E-4697-A912-32888BB93976}"/>
              </a:ext>
            </a:extLst>
          </p:cNvPr>
          <p:cNvSpPr txBox="1"/>
          <p:nvPr/>
        </p:nvSpPr>
        <p:spPr>
          <a:xfrm>
            <a:off x="4373465" y="1022554"/>
            <a:ext cx="5715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0C26DCA-5E7B-4B31-A378-9916FBA5F77D}"/>
              </a:ext>
            </a:extLst>
          </p:cNvPr>
          <p:cNvSpPr txBox="1"/>
          <p:nvPr/>
        </p:nvSpPr>
        <p:spPr>
          <a:xfrm>
            <a:off x="5865714" y="591667"/>
            <a:ext cx="5715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28B4A75-019A-4BCA-A722-A16711570217}"/>
              </a:ext>
            </a:extLst>
          </p:cNvPr>
          <p:cNvSpPr txBox="1"/>
          <p:nvPr/>
        </p:nvSpPr>
        <p:spPr>
          <a:xfrm>
            <a:off x="6789190" y="55783"/>
            <a:ext cx="474760" cy="866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E38B818-AF72-4376-9874-CA617584F8D3}"/>
              </a:ext>
            </a:extLst>
          </p:cNvPr>
          <p:cNvSpPr txBox="1"/>
          <p:nvPr/>
        </p:nvSpPr>
        <p:spPr>
          <a:xfrm>
            <a:off x="3783309" y="2018766"/>
            <a:ext cx="201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0C0B6E6-C171-4511-A7E7-9A3EDFBD4FE8}"/>
              </a:ext>
            </a:extLst>
          </p:cNvPr>
          <p:cNvSpPr txBox="1"/>
          <p:nvPr/>
        </p:nvSpPr>
        <p:spPr>
          <a:xfrm>
            <a:off x="4525961" y="1515725"/>
            <a:ext cx="201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7D9E402-CFE6-4939-949C-DC7161A47606}"/>
              </a:ext>
            </a:extLst>
          </p:cNvPr>
          <p:cNvSpPr txBox="1"/>
          <p:nvPr/>
        </p:nvSpPr>
        <p:spPr>
          <a:xfrm>
            <a:off x="5691384" y="594577"/>
            <a:ext cx="201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C47C66E-858D-490E-85A0-477981939D00}"/>
              </a:ext>
            </a:extLst>
          </p:cNvPr>
          <p:cNvSpPr txBox="1"/>
          <p:nvPr/>
        </p:nvSpPr>
        <p:spPr>
          <a:xfrm>
            <a:off x="6505470" y="-41328"/>
            <a:ext cx="201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F349ACE-A65B-41C4-A821-3B1CB63DE986}"/>
              </a:ext>
            </a:extLst>
          </p:cNvPr>
          <p:cNvSpPr txBox="1"/>
          <p:nvPr/>
        </p:nvSpPr>
        <p:spPr>
          <a:xfrm>
            <a:off x="2805562" y="436086"/>
            <a:ext cx="15016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8.9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B7153A8F-1FAA-4784-96FC-78AE46545B9B}"/>
              </a:ext>
            </a:extLst>
          </p:cNvPr>
          <p:cNvCxnSpPr/>
          <p:nvPr/>
        </p:nvCxnSpPr>
        <p:spPr>
          <a:xfrm>
            <a:off x="3783309" y="866973"/>
            <a:ext cx="304406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30677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4100911"/>
            <a:ext cx="11958762" cy="2595562"/>
          </a:xfrm>
        </p:spPr>
        <p:txBody>
          <a:bodyPr>
            <a:noAutofit/>
          </a:bodyPr>
          <a:lstStyle/>
          <a:p>
            <a:r>
              <a:rPr lang="en-US" sz="7500" b="1" dirty="0">
                <a:sym typeface="Wingdings" panose="05000000000000000000" pitchFamily="2" charset="2"/>
              </a:rPr>
              <a:t>Strong acid titrated with strong base.</a:t>
            </a:r>
            <a:br>
              <a:rPr lang="en-US" sz="7500" b="1" dirty="0">
                <a:sym typeface="Wingdings" panose="05000000000000000000" pitchFamily="2" charset="2"/>
              </a:rPr>
            </a:br>
            <a:r>
              <a:rPr lang="en-US" sz="7500" b="1" dirty="0">
                <a:sym typeface="Wingdings" panose="05000000000000000000" pitchFamily="2" charset="2"/>
              </a:rPr>
              <a:t>pH at equivalence point = 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4E5A82CB-78C2-4A58-B90C-C4916E5AA975}"/>
              </a:ext>
            </a:extLst>
          </p:cNvPr>
          <p:cNvCxnSpPr>
            <a:cxnSpLocks/>
          </p:cNvCxnSpPr>
          <p:nvPr/>
        </p:nvCxnSpPr>
        <p:spPr>
          <a:xfrm>
            <a:off x="3838770" y="161527"/>
            <a:ext cx="0" cy="2964192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E8A7A228-1A1D-4F6A-800E-BA48CEAE1603}"/>
              </a:ext>
            </a:extLst>
          </p:cNvPr>
          <p:cNvCxnSpPr>
            <a:cxnSpLocks/>
          </p:cNvCxnSpPr>
          <p:nvPr/>
        </p:nvCxnSpPr>
        <p:spPr>
          <a:xfrm flipH="1">
            <a:off x="3809274" y="3125719"/>
            <a:ext cx="5310146" cy="0"/>
          </a:xfrm>
          <a:prstGeom prst="line">
            <a:avLst/>
          </a:prstGeom>
          <a:ln w="666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5824772-1E03-449C-B12F-6CC39301AA7D}"/>
              </a:ext>
            </a:extLst>
          </p:cNvPr>
          <p:cNvSpPr txBox="1"/>
          <p:nvPr/>
        </p:nvSpPr>
        <p:spPr>
          <a:xfrm>
            <a:off x="2019710" y="1022554"/>
            <a:ext cx="33429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/>
              <a:t>pH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CB12DBC-3A1A-4E56-9242-2010AB96DAED}"/>
              </a:ext>
            </a:extLst>
          </p:cNvPr>
          <p:cNvSpPr txBox="1"/>
          <p:nvPr/>
        </p:nvSpPr>
        <p:spPr>
          <a:xfrm>
            <a:off x="5592469" y="2917945"/>
            <a:ext cx="33429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time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xmlns="" id="{583392EA-B849-47D4-9100-7CFC7E18362E}"/>
              </a:ext>
            </a:extLst>
          </p:cNvPr>
          <p:cNvSpPr/>
          <p:nvPr/>
        </p:nvSpPr>
        <p:spPr>
          <a:xfrm>
            <a:off x="3843338" y="241178"/>
            <a:ext cx="3429000" cy="2602035"/>
          </a:xfrm>
          <a:custGeom>
            <a:avLst/>
            <a:gdLst>
              <a:gd name="connsiteX0" fmla="*/ 0 w 3429000"/>
              <a:gd name="connsiteY0" fmla="*/ 2602035 h 2602035"/>
              <a:gd name="connsiteX1" fmla="*/ 14287 w 3429000"/>
              <a:gd name="connsiteY1" fmla="*/ 2330572 h 2602035"/>
              <a:gd name="connsiteX2" fmla="*/ 28575 w 3429000"/>
              <a:gd name="connsiteY2" fmla="*/ 2273422 h 2602035"/>
              <a:gd name="connsiteX3" fmla="*/ 57150 w 3429000"/>
              <a:gd name="connsiteY3" fmla="*/ 2230560 h 2602035"/>
              <a:gd name="connsiteX4" fmla="*/ 85725 w 3429000"/>
              <a:gd name="connsiteY4" fmla="*/ 2144835 h 2602035"/>
              <a:gd name="connsiteX5" fmla="*/ 100012 w 3429000"/>
              <a:gd name="connsiteY5" fmla="*/ 2087685 h 2602035"/>
              <a:gd name="connsiteX6" fmla="*/ 128587 w 3429000"/>
              <a:gd name="connsiteY6" fmla="*/ 2001960 h 2602035"/>
              <a:gd name="connsiteX7" fmla="*/ 185737 w 3429000"/>
              <a:gd name="connsiteY7" fmla="*/ 1916235 h 2602035"/>
              <a:gd name="connsiteX8" fmla="*/ 214312 w 3429000"/>
              <a:gd name="connsiteY8" fmla="*/ 1873372 h 2602035"/>
              <a:gd name="connsiteX9" fmla="*/ 257175 w 3429000"/>
              <a:gd name="connsiteY9" fmla="*/ 1787647 h 2602035"/>
              <a:gd name="connsiteX10" fmla="*/ 271462 w 3429000"/>
              <a:gd name="connsiteY10" fmla="*/ 1744785 h 2602035"/>
              <a:gd name="connsiteX11" fmla="*/ 328612 w 3429000"/>
              <a:gd name="connsiteY11" fmla="*/ 1659060 h 2602035"/>
              <a:gd name="connsiteX12" fmla="*/ 571500 w 3429000"/>
              <a:gd name="connsiteY12" fmla="*/ 1616197 h 2602035"/>
              <a:gd name="connsiteX13" fmla="*/ 657225 w 3429000"/>
              <a:gd name="connsiteY13" fmla="*/ 1587622 h 2602035"/>
              <a:gd name="connsiteX14" fmla="*/ 700087 w 3429000"/>
              <a:gd name="connsiteY14" fmla="*/ 1559047 h 2602035"/>
              <a:gd name="connsiteX15" fmla="*/ 828675 w 3429000"/>
              <a:gd name="connsiteY15" fmla="*/ 1544760 h 2602035"/>
              <a:gd name="connsiteX16" fmla="*/ 928687 w 3429000"/>
              <a:gd name="connsiteY16" fmla="*/ 1516185 h 2602035"/>
              <a:gd name="connsiteX17" fmla="*/ 1014412 w 3429000"/>
              <a:gd name="connsiteY17" fmla="*/ 1501897 h 2602035"/>
              <a:gd name="connsiteX18" fmla="*/ 1057275 w 3429000"/>
              <a:gd name="connsiteY18" fmla="*/ 1487610 h 2602035"/>
              <a:gd name="connsiteX19" fmla="*/ 1114425 w 3429000"/>
              <a:gd name="connsiteY19" fmla="*/ 1473322 h 2602035"/>
              <a:gd name="connsiteX20" fmla="*/ 1200150 w 3429000"/>
              <a:gd name="connsiteY20" fmla="*/ 1444747 h 2602035"/>
              <a:gd name="connsiteX21" fmla="*/ 1243012 w 3429000"/>
              <a:gd name="connsiteY21" fmla="*/ 1430460 h 2602035"/>
              <a:gd name="connsiteX22" fmla="*/ 1285875 w 3429000"/>
              <a:gd name="connsiteY22" fmla="*/ 1416172 h 2602035"/>
              <a:gd name="connsiteX23" fmla="*/ 1557337 w 3429000"/>
              <a:gd name="connsiteY23" fmla="*/ 1401885 h 2602035"/>
              <a:gd name="connsiteX24" fmla="*/ 1643062 w 3429000"/>
              <a:gd name="connsiteY24" fmla="*/ 1373310 h 2602035"/>
              <a:gd name="connsiteX25" fmla="*/ 1685925 w 3429000"/>
              <a:gd name="connsiteY25" fmla="*/ 1359022 h 2602035"/>
              <a:gd name="connsiteX26" fmla="*/ 1771650 w 3429000"/>
              <a:gd name="connsiteY26" fmla="*/ 1301872 h 2602035"/>
              <a:gd name="connsiteX27" fmla="*/ 1800225 w 3429000"/>
              <a:gd name="connsiteY27" fmla="*/ 1259010 h 2602035"/>
              <a:gd name="connsiteX28" fmla="*/ 1843087 w 3429000"/>
              <a:gd name="connsiteY28" fmla="*/ 1244722 h 2602035"/>
              <a:gd name="connsiteX29" fmla="*/ 1857375 w 3429000"/>
              <a:gd name="connsiteY29" fmla="*/ 1201860 h 2602035"/>
              <a:gd name="connsiteX30" fmla="*/ 1885950 w 3429000"/>
              <a:gd name="connsiteY30" fmla="*/ 1158997 h 2602035"/>
              <a:gd name="connsiteX31" fmla="*/ 1914525 w 3429000"/>
              <a:gd name="connsiteY31" fmla="*/ 973260 h 2602035"/>
              <a:gd name="connsiteX32" fmla="*/ 1928812 w 3429000"/>
              <a:gd name="connsiteY32" fmla="*/ 930397 h 2602035"/>
              <a:gd name="connsiteX33" fmla="*/ 1943100 w 3429000"/>
              <a:gd name="connsiteY33" fmla="*/ 873247 h 2602035"/>
              <a:gd name="connsiteX34" fmla="*/ 2000250 w 3429000"/>
              <a:gd name="connsiteY34" fmla="*/ 787522 h 2602035"/>
              <a:gd name="connsiteX35" fmla="*/ 2028825 w 3429000"/>
              <a:gd name="connsiteY35" fmla="*/ 744660 h 2602035"/>
              <a:gd name="connsiteX36" fmla="*/ 2057400 w 3429000"/>
              <a:gd name="connsiteY36" fmla="*/ 630360 h 2602035"/>
              <a:gd name="connsiteX37" fmla="*/ 2071687 w 3429000"/>
              <a:gd name="connsiteY37" fmla="*/ 530347 h 2602035"/>
              <a:gd name="connsiteX38" fmla="*/ 2100262 w 3429000"/>
              <a:gd name="connsiteY38" fmla="*/ 444622 h 2602035"/>
              <a:gd name="connsiteX39" fmla="*/ 2128837 w 3429000"/>
              <a:gd name="connsiteY39" fmla="*/ 358897 h 2602035"/>
              <a:gd name="connsiteX40" fmla="*/ 2143125 w 3429000"/>
              <a:gd name="connsiteY40" fmla="*/ 316035 h 2602035"/>
              <a:gd name="connsiteX41" fmla="*/ 2157412 w 3429000"/>
              <a:gd name="connsiteY41" fmla="*/ 173160 h 2602035"/>
              <a:gd name="connsiteX42" fmla="*/ 2171700 w 3429000"/>
              <a:gd name="connsiteY42" fmla="*/ 130297 h 2602035"/>
              <a:gd name="connsiteX43" fmla="*/ 2214562 w 3429000"/>
              <a:gd name="connsiteY43" fmla="*/ 101722 h 2602035"/>
              <a:gd name="connsiteX44" fmla="*/ 2257425 w 3429000"/>
              <a:gd name="connsiteY44" fmla="*/ 87435 h 2602035"/>
              <a:gd name="connsiteX45" fmla="*/ 2386012 w 3429000"/>
              <a:gd name="connsiteY45" fmla="*/ 15997 h 2602035"/>
              <a:gd name="connsiteX46" fmla="*/ 2586037 w 3429000"/>
              <a:gd name="connsiteY46" fmla="*/ 1710 h 2602035"/>
              <a:gd name="connsiteX47" fmla="*/ 3429000 w 3429000"/>
              <a:gd name="connsiteY47" fmla="*/ 1710 h 260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429000" h="2602035">
                <a:moveTo>
                  <a:pt x="0" y="2602035"/>
                </a:moveTo>
                <a:cubicBezTo>
                  <a:pt x="4762" y="2511547"/>
                  <a:pt x="6437" y="2420844"/>
                  <a:pt x="14287" y="2330572"/>
                </a:cubicBezTo>
                <a:cubicBezTo>
                  <a:pt x="15988" y="2311009"/>
                  <a:pt x="20840" y="2291471"/>
                  <a:pt x="28575" y="2273422"/>
                </a:cubicBezTo>
                <a:cubicBezTo>
                  <a:pt x="35339" y="2257639"/>
                  <a:pt x="47625" y="2244847"/>
                  <a:pt x="57150" y="2230560"/>
                </a:cubicBezTo>
                <a:cubicBezTo>
                  <a:pt x="66675" y="2201985"/>
                  <a:pt x="78420" y="2174056"/>
                  <a:pt x="85725" y="2144835"/>
                </a:cubicBezTo>
                <a:cubicBezTo>
                  <a:pt x="90487" y="2125785"/>
                  <a:pt x="94370" y="2106493"/>
                  <a:pt x="100012" y="2087685"/>
                </a:cubicBezTo>
                <a:cubicBezTo>
                  <a:pt x="108667" y="2058835"/>
                  <a:pt x="111879" y="2027022"/>
                  <a:pt x="128587" y="2001960"/>
                </a:cubicBezTo>
                <a:lnTo>
                  <a:pt x="185737" y="1916235"/>
                </a:lnTo>
                <a:cubicBezTo>
                  <a:pt x="195262" y="1901947"/>
                  <a:pt x="208882" y="1889662"/>
                  <a:pt x="214312" y="1873372"/>
                </a:cubicBezTo>
                <a:cubicBezTo>
                  <a:pt x="234030" y="1814220"/>
                  <a:pt x="220246" y="1843041"/>
                  <a:pt x="257175" y="1787647"/>
                </a:cubicBezTo>
                <a:cubicBezTo>
                  <a:pt x="261937" y="1773360"/>
                  <a:pt x="264148" y="1757950"/>
                  <a:pt x="271462" y="1744785"/>
                </a:cubicBezTo>
                <a:cubicBezTo>
                  <a:pt x="288140" y="1714764"/>
                  <a:pt x="296031" y="1669920"/>
                  <a:pt x="328612" y="1659060"/>
                </a:cubicBezTo>
                <a:cubicBezTo>
                  <a:pt x="464241" y="1613850"/>
                  <a:pt x="384340" y="1633212"/>
                  <a:pt x="571500" y="1616197"/>
                </a:cubicBezTo>
                <a:cubicBezTo>
                  <a:pt x="600075" y="1606672"/>
                  <a:pt x="632163" y="1604330"/>
                  <a:pt x="657225" y="1587622"/>
                </a:cubicBezTo>
                <a:cubicBezTo>
                  <a:pt x="671512" y="1578097"/>
                  <a:pt x="683428" y="1563212"/>
                  <a:pt x="700087" y="1559047"/>
                </a:cubicBezTo>
                <a:cubicBezTo>
                  <a:pt x="741926" y="1548587"/>
                  <a:pt x="785812" y="1549522"/>
                  <a:pt x="828675" y="1544760"/>
                </a:cubicBezTo>
                <a:cubicBezTo>
                  <a:pt x="869532" y="1531140"/>
                  <a:pt x="883829" y="1525157"/>
                  <a:pt x="928687" y="1516185"/>
                </a:cubicBezTo>
                <a:cubicBezTo>
                  <a:pt x="957094" y="1510504"/>
                  <a:pt x="986133" y="1508181"/>
                  <a:pt x="1014412" y="1501897"/>
                </a:cubicBezTo>
                <a:cubicBezTo>
                  <a:pt x="1029114" y="1498630"/>
                  <a:pt x="1042794" y="1491747"/>
                  <a:pt x="1057275" y="1487610"/>
                </a:cubicBezTo>
                <a:cubicBezTo>
                  <a:pt x="1076156" y="1482216"/>
                  <a:pt x="1095617" y="1478965"/>
                  <a:pt x="1114425" y="1473322"/>
                </a:cubicBezTo>
                <a:cubicBezTo>
                  <a:pt x="1143275" y="1464667"/>
                  <a:pt x="1171575" y="1454272"/>
                  <a:pt x="1200150" y="1444747"/>
                </a:cubicBezTo>
                <a:lnTo>
                  <a:pt x="1243012" y="1430460"/>
                </a:lnTo>
                <a:cubicBezTo>
                  <a:pt x="1257300" y="1425697"/>
                  <a:pt x="1270835" y="1416964"/>
                  <a:pt x="1285875" y="1416172"/>
                </a:cubicBezTo>
                <a:lnTo>
                  <a:pt x="1557337" y="1401885"/>
                </a:lnTo>
                <a:lnTo>
                  <a:pt x="1643062" y="1373310"/>
                </a:lnTo>
                <a:cubicBezTo>
                  <a:pt x="1657350" y="1368547"/>
                  <a:pt x="1673394" y="1367376"/>
                  <a:pt x="1685925" y="1359022"/>
                </a:cubicBezTo>
                <a:lnTo>
                  <a:pt x="1771650" y="1301872"/>
                </a:lnTo>
                <a:cubicBezTo>
                  <a:pt x="1781175" y="1287585"/>
                  <a:pt x="1786817" y="1269737"/>
                  <a:pt x="1800225" y="1259010"/>
                </a:cubicBezTo>
                <a:cubicBezTo>
                  <a:pt x="1811985" y="1249602"/>
                  <a:pt x="1832438" y="1255371"/>
                  <a:pt x="1843087" y="1244722"/>
                </a:cubicBezTo>
                <a:cubicBezTo>
                  <a:pt x="1853736" y="1234073"/>
                  <a:pt x="1850640" y="1215330"/>
                  <a:pt x="1857375" y="1201860"/>
                </a:cubicBezTo>
                <a:cubicBezTo>
                  <a:pt x="1865054" y="1186501"/>
                  <a:pt x="1876425" y="1173285"/>
                  <a:pt x="1885950" y="1158997"/>
                </a:cubicBezTo>
                <a:cubicBezTo>
                  <a:pt x="1921935" y="1015051"/>
                  <a:pt x="1873385" y="1220101"/>
                  <a:pt x="1914525" y="973260"/>
                </a:cubicBezTo>
                <a:cubicBezTo>
                  <a:pt x="1917001" y="958404"/>
                  <a:pt x="1924675" y="944878"/>
                  <a:pt x="1928812" y="930397"/>
                </a:cubicBezTo>
                <a:cubicBezTo>
                  <a:pt x="1934206" y="911516"/>
                  <a:pt x="1934318" y="890810"/>
                  <a:pt x="1943100" y="873247"/>
                </a:cubicBezTo>
                <a:cubicBezTo>
                  <a:pt x="1958459" y="842530"/>
                  <a:pt x="1981200" y="816097"/>
                  <a:pt x="2000250" y="787522"/>
                </a:cubicBezTo>
                <a:lnTo>
                  <a:pt x="2028825" y="744660"/>
                </a:lnTo>
                <a:cubicBezTo>
                  <a:pt x="2047226" y="689455"/>
                  <a:pt x="2045907" y="699318"/>
                  <a:pt x="2057400" y="630360"/>
                </a:cubicBezTo>
                <a:cubicBezTo>
                  <a:pt x="2062936" y="597142"/>
                  <a:pt x="2064115" y="563161"/>
                  <a:pt x="2071687" y="530347"/>
                </a:cubicBezTo>
                <a:cubicBezTo>
                  <a:pt x="2078460" y="500998"/>
                  <a:pt x="2090737" y="473197"/>
                  <a:pt x="2100262" y="444622"/>
                </a:cubicBezTo>
                <a:lnTo>
                  <a:pt x="2128837" y="358897"/>
                </a:lnTo>
                <a:lnTo>
                  <a:pt x="2143125" y="316035"/>
                </a:lnTo>
                <a:cubicBezTo>
                  <a:pt x="2147887" y="268410"/>
                  <a:pt x="2150134" y="220466"/>
                  <a:pt x="2157412" y="173160"/>
                </a:cubicBezTo>
                <a:cubicBezTo>
                  <a:pt x="2159702" y="158275"/>
                  <a:pt x="2162292" y="142057"/>
                  <a:pt x="2171700" y="130297"/>
                </a:cubicBezTo>
                <a:cubicBezTo>
                  <a:pt x="2182427" y="116888"/>
                  <a:pt x="2199203" y="109401"/>
                  <a:pt x="2214562" y="101722"/>
                </a:cubicBezTo>
                <a:cubicBezTo>
                  <a:pt x="2228033" y="94987"/>
                  <a:pt x="2243137" y="92197"/>
                  <a:pt x="2257425" y="87435"/>
                </a:cubicBezTo>
                <a:cubicBezTo>
                  <a:pt x="2288090" y="66991"/>
                  <a:pt x="2340210" y="21386"/>
                  <a:pt x="2386012" y="15997"/>
                </a:cubicBezTo>
                <a:cubicBezTo>
                  <a:pt x="2452399" y="8187"/>
                  <a:pt x="2519198" y="2626"/>
                  <a:pt x="2586037" y="1710"/>
                </a:cubicBezTo>
                <a:cubicBezTo>
                  <a:pt x="2866998" y="-2139"/>
                  <a:pt x="3148012" y="1710"/>
                  <a:pt x="3429000" y="1710"/>
                </a:cubicBezTo>
              </a:path>
            </a:pathLst>
          </a:cu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E28DF69-CA32-4BF1-B09C-19699404DC33}"/>
              </a:ext>
            </a:extLst>
          </p:cNvPr>
          <p:cNvSpPr txBox="1"/>
          <p:nvPr/>
        </p:nvSpPr>
        <p:spPr>
          <a:xfrm>
            <a:off x="4087715" y="2166834"/>
            <a:ext cx="5715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75AE6DC-DC2E-4697-A912-32888BB93976}"/>
              </a:ext>
            </a:extLst>
          </p:cNvPr>
          <p:cNvSpPr txBox="1"/>
          <p:nvPr/>
        </p:nvSpPr>
        <p:spPr>
          <a:xfrm>
            <a:off x="4373465" y="1022554"/>
            <a:ext cx="5715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0C26DCA-5E7B-4B31-A378-9916FBA5F77D}"/>
              </a:ext>
            </a:extLst>
          </p:cNvPr>
          <p:cNvSpPr txBox="1"/>
          <p:nvPr/>
        </p:nvSpPr>
        <p:spPr>
          <a:xfrm>
            <a:off x="5865714" y="591667"/>
            <a:ext cx="5715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28B4A75-019A-4BCA-A722-A16711570217}"/>
              </a:ext>
            </a:extLst>
          </p:cNvPr>
          <p:cNvSpPr txBox="1"/>
          <p:nvPr/>
        </p:nvSpPr>
        <p:spPr>
          <a:xfrm>
            <a:off x="6789190" y="55783"/>
            <a:ext cx="474760" cy="866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E38B818-AF72-4376-9874-CA617584F8D3}"/>
              </a:ext>
            </a:extLst>
          </p:cNvPr>
          <p:cNvSpPr txBox="1"/>
          <p:nvPr/>
        </p:nvSpPr>
        <p:spPr>
          <a:xfrm>
            <a:off x="3783309" y="2018766"/>
            <a:ext cx="201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0C0B6E6-C171-4511-A7E7-9A3EDFBD4FE8}"/>
              </a:ext>
            </a:extLst>
          </p:cNvPr>
          <p:cNvSpPr txBox="1"/>
          <p:nvPr/>
        </p:nvSpPr>
        <p:spPr>
          <a:xfrm>
            <a:off x="4525961" y="1515725"/>
            <a:ext cx="201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7D9E402-CFE6-4939-949C-DC7161A47606}"/>
              </a:ext>
            </a:extLst>
          </p:cNvPr>
          <p:cNvSpPr txBox="1"/>
          <p:nvPr/>
        </p:nvSpPr>
        <p:spPr>
          <a:xfrm>
            <a:off x="5691384" y="594577"/>
            <a:ext cx="201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C47C66E-858D-490E-85A0-477981939D00}"/>
              </a:ext>
            </a:extLst>
          </p:cNvPr>
          <p:cNvSpPr txBox="1"/>
          <p:nvPr/>
        </p:nvSpPr>
        <p:spPr>
          <a:xfrm>
            <a:off x="6505470" y="-41328"/>
            <a:ext cx="2014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691469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286125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b="1" dirty="0"/>
              <a:t>pH is 3.0</a:t>
            </a:r>
            <a:br>
              <a:rPr lang="en-US" sz="10000" b="1" dirty="0"/>
            </a:br>
            <a:r>
              <a:rPr lang="en-US" sz="10000" b="1" dirty="0"/>
              <a:t/>
            </a:r>
            <a:br>
              <a:rPr lang="en-US" sz="10000" b="1" dirty="0"/>
            </a:br>
            <a:r>
              <a:rPr lang="en-US" sz="10000" b="1" dirty="0"/>
              <a:t>What is [HNO</a:t>
            </a:r>
            <a:r>
              <a:rPr lang="en-US" sz="10000" b="1" baseline="-25000" dirty="0"/>
              <a:t>3</a:t>
            </a:r>
            <a:r>
              <a:rPr lang="en-US" sz="10000" b="1" dirty="0"/>
              <a:t>]?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0525193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286125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b="1" dirty="0"/>
              <a:t>pH is 3.0</a:t>
            </a:r>
            <a:br>
              <a:rPr lang="en-US" sz="10000" b="1" dirty="0"/>
            </a:br>
            <a:r>
              <a:rPr lang="en-US" sz="10000" b="1" dirty="0"/>
              <a:t/>
            </a:r>
            <a:br>
              <a:rPr lang="en-US" sz="10000" b="1" dirty="0"/>
            </a:br>
            <a:r>
              <a:rPr lang="en-US" sz="10000" b="1" dirty="0"/>
              <a:t>What is [NaOH]?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2961531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286125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b="1" dirty="0"/>
              <a:t>pH is 3.0</a:t>
            </a:r>
            <a:br>
              <a:rPr lang="en-US" sz="10000" b="1" dirty="0"/>
            </a:br>
            <a:r>
              <a:rPr lang="en-US" sz="10000" b="1" dirty="0"/>
              <a:t>K</a:t>
            </a:r>
            <a:r>
              <a:rPr lang="en-US" sz="10000" b="1" baseline="-25000" dirty="0"/>
              <a:t>a</a:t>
            </a:r>
            <a:r>
              <a:rPr lang="en-US" sz="10000" b="1" dirty="0"/>
              <a:t> = 1x10</a:t>
            </a:r>
            <a:r>
              <a:rPr lang="en-US" sz="10000" b="1" baseline="30000" dirty="0"/>
              <a:t>-4</a:t>
            </a:r>
            <a:r>
              <a:rPr lang="en-US" sz="10000" b="1" dirty="0"/>
              <a:t/>
            </a:r>
            <a:br>
              <a:rPr lang="en-US" sz="10000" b="1" dirty="0"/>
            </a:br>
            <a:r>
              <a:rPr lang="en-US" sz="10000" b="1" dirty="0"/>
              <a:t/>
            </a:r>
            <a:br>
              <a:rPr lang="en-US" sz="10000" b="1" dirty="0"/>
            </a:br>
            <a:r>
              <a:rPr lang="en-US" sz="10000" b="1" dirty="0"/>
              <a:t>What is [HA]?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42141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631882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Carbonate</a:t>
            </a:r>
            <a:br>
              <a:rPr lang="en-US" sz="9000" dirty="0"/>
            </a:br>
            <a:r>
              <a:rPr lang="en-US" sz="9000" b="1" dirty="0"/>
              <a:t>Shape?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722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2438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b="1" dirty="0"/>
              <a:t>[HA] = 3.0 M</a:t>
            </a:r>
            <a:br>
              <a:rPr lang="en-US" sz="10000" b="1" dirty="0"/>
            </a:br>
            <a:r>
              <a:rPr lang="en-US" sz="10000" b="1" dirty="0"/>
              <a:t>[HX] = 3.0 M</a:t>
            </a:r>
            <a:br>
              <a:rPr lang="en-US" sz="10000" b="1" dirty="0"/>
            </a:br>
            <a:r>
              <a:rPr lang="en-US" sz="10000" b="1" dirty="0"/>
              <a:t/>
            </a:r>
            <a:br>
              <a:rPr lang="en-US" sz="10000" b="1" dirty="0"/>
            </a:br>
            <a:r>
              <a:rPr lang="en-US" sz="10000" b="1" dirty="0"/>
              <a:t>How do pH values compare?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0259250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1219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dirty="0"/>
              <a:t>Na or Mg</a:t>
            </a:r>
            <a:br>
              <a:rPr lang="en-US" sz="10000" dirty="0"/>
            </a:br>
            <a:r>
              <a:rPr lang="en-US" sz="10000" dirty="0"/>
              <a:t> </a:t>
            </a:r>
            <a:br>
              <a:rPr lang="en-US" sz="10000" dirty="0"/>
            </a:br>
            <a:r>
              <a:rPr lang="en-US" sz="8000" b="1" dirty="0"/>
              <a:t>Which is has a larger radius?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6667249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1219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dirty="0"/>
              <a:t>F or O</a:t>
            </a:r>
            <a:br>
              <a:rPr lang="en-US" sz="10000" dirty="0"/>
            </a:br>
            <a:r>
              <a:rPr lang="en-US" sz="10000" dirty="0"/>
              <a:t> </a:t>
            </a:r>
            <a:br>
              <a:rPr lang="en-US" sz="10000" dirty="0"/>
            </a:br>
            <a:r>
              <a:rPr lang="en-US" sz="8000" b="1" dirty="0"/>
              <a:t>Which is has a larger radius?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3624781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1219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dirty="0"/>
              <a:t>Exothermic</a:t>
            </a:r>
            <a:br>
              <a:rPr lang="en-US" sz="10000" dirty="0"/>
            </a:br>
            <a:r>
              <a:rPr lang="en-US" sz="10000" dirty="0"/>
              <a:t> </a:t>
            </a:r>
            <a:br>
              <a:rPr lang="en-US" sz="10000" dirty="0"/>
            </a:br>
            <a:r>
              <a:rPr lang="en-US" sz="8000" b="1" dirty="0"/>
              <a:t>Sign on </a:t>
            </a:r>
            <a:r>
              <a:rPr lang="el-GR" sz="8000" b="1" dirty="0"/>
              <a:t>Δ</a:t>
            </a:r>
            <a:r>
              <a:rPr lang="en-US" sz="8000" b="1" dirty="0"/>
              <a:t>H?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881478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1219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dirty="0"/>
              <a:t>Breaking Bonds</a:t>
            </a:r>
            <a:br>
              <a:rPr lang="en-US" sz="10000" dirty="0"/>
            </a:br>
            <a:r>
              <a:rPr lang="en-US" sz="10000" dirty="0"/>
              <a:t> </a:t>
            </a:r>
            <a:br>
              <a:rPr lang="en-US" sz="10000" dirty="0"/>
            </a:br>
            <a:r>
              <a:rPr lang="en-US" sz="8000" b="1" dirty="0"/>
              <a:t>Endothermic or Exothermic?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9696481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85800" y="3939362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dirty="0"/>
              <a:t/>
            </a:r>
            <a:br>
              <a:rPr lang="en-US" sz="10000" dirty="0"/>
            </a:br>
            <a:r>
              <a:rPr lang="en-US" sz="10000" dirty="0"/>
              <a:t> </a:t>
            </a:r>
            <a:br>
              <a:rPr lang="en-US" sz="10000" dirty="0"/>
            </a:br>
            <a:r>
              <a:rPr lang="en-US" sz="8000" b="1" dirty="0"/>
              <a:t>Total Volume?</a:t>
            </a:r>
            <a:endParaRPr lang="en-US" sz="7000" b="1" dirty="0">
              <a:sym typeface="Wingdings" panose="05000000000000000000" pitchFamily="2" charset="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8E4F651-0BA1-424B-9D76-0E5F0FA4A08C}"/>
              </a:ext>
            </a:extLst>
          </p:cNvPr>
          <p:cNvSpPr/>
          <p:nvPr/>
        </p:nvSpPr>
        <p:spPr>
          <a:xfrm>
            <a:off x="2786063" y="314325"/>
            <a:ext cx="6015037" cy="288607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B617C08-DADA-4448-A5F6-BB9642431CB9}"/>
              </a:ext>
            </a:extLst>
          </p:cNvPr>
          <p:cNvSpPr txBox="1"/>
          <p:nvPr/>
        </p:nvSpPr>
        <p:spPr>
          <a:xfrm>
            <a:off x="3643313" y="728663"/>
            <a:ext cx="3305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1 mol H</a:t>
            </a:r>
            <a:r>
              <a:rPr lang="en-US" sz="5000" b="1" baseline="-25000" dirty="0"/>
              <a:t>2</a:t>
            </a:r>
            <a:endParaRPr lang="en-US" sz="5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2931A2-436E-4DAA-A42E-EBB189DCD1EF}"/>
              </a:ext>
            </a:extLst>
          </p:cNvPr>
          <p:cNvSpPr txBox="1"/>
          <p:nvPr/>
        </p:nvSpPr>
        <p:spPr>
          <a:xfrm>
            <a:off x="4867276" y="1903690"/>
            <a:ext cx="3305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1 mol N</a:t>
            </a:r>
            <a:r>
              <a:rPr lang="en-US" sz="5000" b="1" baseline="-25000" dirty="0"/>
              <a:t>2</a:t>
            </a:r>
            <a:endParaRPr lang="en-US" sz="5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094B264-F4FE-4817-9525-7B2388D274B8}"/>
              </a:ext>
            </a:extLst>
          </p:cNvPr>
          <p:cNvSpPr txBox="1"/>
          <p:nvPr/>
        </p:nvSpPr>
        <p:spPr>
          <a:xfrm>
            <a:off x="4529138" y="3226714"/>
            <a:ext cx="56721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at STP</a:t>
            </a:r>
          </a:p>
        </p:txBody>
      </p:sp>
    </p:spTree>
    <p:extLst>
      <p:ext uri="{BB962C8B-B14F-4D97-AF65-F5344CB8AC3E}">
        <p14:creationId xmlns:p14="http://schemas.microsoft.com/office/powerpoint/2010/main" val="21002409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1219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dirty="0"/>
              <a:t>C</a:t>
            </a:r>
            <a:r>
              <a:rPr lang="en-US" sz="10000" baseline="-25000" dirty="0"/>
              <a:t>4</a:t>
            </a:r>
            <a:r>
              <a:rPr lang="en-US" sz="10000" dirty="0"/>
              <a:t>H</a:t>
            </a:r>
            <a:r>
              <a:rPr lang="en-US" sz="10000" baseline="-25000" dirty="0"/>
              <a:t>10</a:t>
            </a:r>
            <a:r>
              <a:rPr lang="en-US" sz="10000" dirty="0"/>
              <a:t> </a:t>
            </a:r>
            <a:br>
              <a:rPr lang="en-US" sz="10000" dirty="0"/>
            </a:br>
            <a:r>
              <a:rPr lang="en-US" sz="10000" dirty="0"/>
              <a:t/>
            </a:r>
            <a:br>
              <a:rPr lang="en-US" sz="10000" dirty="0"/>
            </a:br>
            <a:r>
              <a:rPr lang="en-US" sz="8000" b="1" dirty="0"/>
              <a:t>Empirical Formula?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7380044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85800" y="3939362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dirty="0"/>
              <a:t/>
            </a:r>
            <a:br>
              <a:rPr lang="en-US" sz="10000" dirty="0"/>
            </a:br>
            <a:r>
              <a:rPr lang="en-US" sz="10000" dirty="0"/>
              <a:t> </a:t>
            </a:r>
            <a:br>
              <a:rPr lang="en-US" sz="10000" dirty="0"/>
            </a:br>
            <a:r>
              <a:rPr lang="en-US" sz="8000" b="1" dirty="0"/>
              <a:t>Which is faster?</a:t>
            </a:r>
            <a:endParaRPr lang="en-US" sz="7000" b="1" dirty="0">
              <a:sym typeface="Wingdings" panose="05000000000000000000" pitchFamily="2" charset="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8E4F651-0BA1-424B-9D76-0E5F0FA4A08C}"/>
              </a:ext>
            </a:extLst>
          </p:cNvPr>
          <p:cNvSpPr/>
          <p:nvPr/>
        </p:nvSpPr>
        <p:spPr>
          <a:xfrm>
            <a:off x="2786063" y="314325"/>
            <a:ext cx="6015037" cy="288607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B617C08-DADA-4448-A5F6-BB9642431CB9}"/>
              </a:ext>
            </a:extLst>
          </p:cNvPr>
          <p:cNvSpPr txBox="1"/>
          <p:nvPr/>
        </p:nvSpPr>
        <p:spPr>
          <a:xfrm>
            <a:off x="3643313" y="728663"/>
            <a:ext cx="3305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1 mol H</a:t>
            </a:r>
            <a:r>
              <a:rPr lang="en-US" sz="5000" b="1" baseline="-25000" dirty="0"/>
              <a:t>2</a:t>
            </a:r>
            <a:endParaRPr lang="en-US" sz="5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2931A2-436E-4DAA-A42E-EBB189DCD1EF}"/>
              </a:ext>
            </a:extLst>
          </p:cNvPr>
          <p:cNvSpPr txBox="1"/>
          <p:nvPr/>
        </p:nvSpPr>
        <p:spPr>
          <a:xfrm>
            <a:off x="4867276" y="1903690"/>
            <a:ext cx="3305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1 mol N</a:t>
            </a:r>
            <a:r>
              <a:rPr lang="en-US" sz="5000" b="1" baseline="-25000" dirty="0"/>
              <a:t>2</a:t>
            </a:r>
            <a:endParaRPr lang="en-US" sz="5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094B264-F4FE-4817-9525-7B2388D274B8}"/>
              </a:ext>
            </a:extLst>
          </p:cNvPr>
          <p:cNvSpPr txBox="1"/>
          <p:nvPr/>
        </p:nvSpPr>
        <p:spPr>
          <a:xfrm>
            <a:off x="4529138" y="3226714"/>
            <a:ext cx="56721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at 25˚C</a:t>
            </a:r>
          </a:p>
        </p:txBody>
      </p:sp>
    </p:spTree>
    <p:extLst>
      <p:ext uri="{BB962C8B-B14F-4D97-AF65-F5344CB8AC3E}">
        <p14:creationId xmlns:p14="http://schemas.microsoft.com/office/powerpoint/2010/main" val="201248250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85800" y="3939362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dirty="0"/>
              <a:t/>
            </a:r>
            <a:br>
              <a:rPr lang="en-US" sz="10000" dirty="0"/>
            </a:br>
            <a:r>
              <a:rPr lang="en-US" sz="10000" dirty="0"/>
              <a:t> </a:t>
            </a:r>
            <a:br>
              <a:rPr lang="en-US" sz="10000" dirty="0"/>
            </a:br>
            <a:r>
              <a:rPr lang="en-US" sz="8000" b="1" dirty="0"/>
              <a:t>Which has more energy?</a:t>
            </a:r>
            <a:endParaRPr lang="en-US" sz="7000" b="1" dirty="0">
              <a:sym typeface="Wingdings" panose="05000000000000000000" pitchFamily="2" charset="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8E4F651-0BA1-424B-9D76-0E5F0FA4A08C}"/>
              </a:ext>
            </a:extLst>
          </p:cNvPr>
          <p:cNvSpPr/>
          <p:nvPr/>
        </p:nvSpPr>
        <p:spPr>
          <a:xfrm>
            <a:off x="2786063" y="314325"/>
            <a:ext cx="6015037" cy="288607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B617C08-DADA-4448-A5F6-BB9642431CB9}"/>
              </a:ext>
            </a:extLst>
          </p:cNvPr>
          <p:cNvSpPr txBox="1"/>
          <p:nvPr/>
        </p:nvSpPr>
        <p:spPr>
          <a:xfrm>
            <a:off x="3643313" y="728663"/>
            <a:ext cx="3305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1 mol H</a:t>
            </a:r>
            <a:r>
              <a:rPr lang="en-US" sz="5000" b="1" baseline="-25000" dirty="0"/>
              <a:t>2</a:t>
            </a:r>
            <a:endParaRPr lang="en-US" sz="5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2931A2-436E-4DAA-A42E-EBB189DCD1EF}"/>
              </a:ext>
            </a:extLst>
          </p:cNvPr>
          <p:cNvSpPr txBox="1"/>
          <p:nvPr/>
        </p:nvSpPr>
        <p:spPr>
          <a:xfrm>
            <a:off x="4867276" y="1903690"/>
            <a:ext cx="3305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1 mol N</a:t>
            </a:r>
            <a:r>
              <a:rPr lang="en-US" sz="5000" b="1" baseline="-25000" dirty="0"/>
              <a:t>2</a:t>
            </a:r>
            <a:endParaRPr lang="en-US" sz="5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094B264-F4FE-4817-9525-7B2388D274B8}"/>
              </a:ext>
            </a:extLst>
          </p:cNvPr>
          <p:cNvSpPr txBox="1"/>
          <p:nvPr/>
        </p:nvSpPr>
        <p:spPr>
          <a:xfrm>
            <a:off x="4529138" y="3226714"/>
            <a:ext cx="56721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at 25˚C</a:t>
            </a:r>
          </a:p>
        </p:txBody>
      </p:sp>
    </p:spTree>
    <p:extLst>
      <p:ext uri="{BB962C8B-B14F-4D97-AF65-F5344CB8AC3E}">
        <p14:creationId xmlns:p14="http://schemas.microsoft.com/office/powerpoint/2010/main" val="227122012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85800" y="3939362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dirty="0"/>
              <a:t/>
            </a:r>
            <a:br>
              <a:rPr lang="en-US" sz="10000" dirty="0"/>
            </a:br>
            <a:r>
              <a:rPr lang="en-US" sz="10000" dirty="0"/>
              <a:t> </a:t>
            </a:r>
            <a:br>
              <a:rPr lang="en-US" sz="10000" dirty="0"/>
            </a:br>
            <a:r>
              <a:rPr lang="en-US" sz="8000" b="1" dirty="0"/>
              <a:t>Total Pressure?</a:t>
            </a:r>
            <a:endParaRPr lang="en-US" sz="7000" b="1" dirty="0">
              <a:sym typeface="Wingdings" panose="05000000000000000000" pitchFamily="2" charset="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8E4F651-0BA1-424B-9D76-0E5F0FA4A08C}"/>
              </a:ext>
            </a:extLst>
          </p:cNvPr>
          <p:cNvSpPr/>
          <p:nvPr/>
        </p:nvSpPr>
        <p:spPr>
          <a:xfrm>
            <a:off x="2786063" y="314325"/>
            <a:ext cx="6015037" cy="288607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B617C08-DADA-4448-A5F6-BB9642431CB9}"/>
              </a:ext>
            </a:extLst>
          </p:cNvPr>
          <p:cNvSpPr txBox="1"/>
          <p:nvPr/>
        </p:nvSpPr>
        <p:spPr>
          <a:xfrm>
            <a:off x="3643313" y="728663"/>
            <a:ext cx="3305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1 mol H</a:t>
            </a:r>
            <a:r>
              <a:rPr lang="en-US" sz="5000" b="1" baseline="-25000" dirty="0"/>
              <a:t>2</a:t>
            </a:r>
            <a:endParaRPr lang="en-US" sz="5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2931A2-436E-4DAA-A42E-EBB189DCD1EF}"/>
              </a:ext>
            </a:extLst>
          </p:cNvPr>
          <p:cNvSpPr txBox="1"/>
          <p:nvPr/>
        </p:nvSpPr>
        <p:spPr>
          <a:xfrm>
            <a:off x="4867276" y="1903690"/>
            <a:ext cx="33051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1 mol N</a:t>
            </a:r>
            <a:r>
              <a:rPr lang="en-US" sz="5000" b="1" baseline="-25000" dirty="0"/>
              <a:t>2</a:t>
            </a:r>
            <a:endParaRPr lang="en-US" sz="5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094B264-F4FE-4817-9525-7B2388D274B8}"/>
              </a:ext>
            </a:extLst>
          </p:cNvPr>
          <p:cNvSpPr txBox="1"/>
          <p:nvPr/>
        </p:nvSpPr>
        <p:spPr>
          <a:xfrm>
            <a:off x="4112420" y="3226714"/>
            <a:ext cx="567213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/>
              <a:t>2 Liters at 27˚C</a:t>
            </a:r>
          </a:p>
        </p:txBody>
      </p:sp>
    </p:spTree>
    <p:extLst>
      <p:ext uri="{BB962C8B-B14F-4D97-AF65-F5344CB8AC3E}">
        <p14:creationId xmlns:p14="http://schemas.microsoft.com/office/powerpoint/2010/main" val="4248245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631882"/>
            <a:ext cx="11958762" cy="2595562"/>
          </a:xfrm>
        </p:spPr>
        <p:txBody>
          <a:bodyPr>
            <a:noAutofit/>
          </a:bodyPr>
          <a:lstStyle/>
          <a:p>
            <a:r>
              <a:rPr lang="en-US" sz="9000" dirty="0"/>
              <a:t>SF</a:t>
            </a:r>
            <a:r>
              <a:rPr lang="en-US" sz="9000" baseline="-25000" dirty="0"/>
              <a:t>4</a:t>
            </a:r>
            <a:r>
              <a:rPr lang="en-US" sz="9000" dirty="0"/>
              <a:t> and TeCl</a:t>
            </a:r>
            <a:r>
              <a:rPr lang="en-US" sz="9000" baseline="-25000" dirty="0"/>
              <a:t>4</a:t>
            </a:r>
            <a:r>
              <a:rPr lang="en-US" sz="9000" dirty="0"/>
              <a:t/>
            </a:r>
            <a:br>
              <a:rPr lang="en-US" sz="9000" dirty="0"/>
            </a:br>
            <a:r>
              <a:rPr lang="en-US" sz="9000" dirty="0"/>
              <a:t> </a:t>
            </a:r>
            <a:r>
              <a:rPr lang="en-US" sz="9000" b="1" dirty="0"/>
              <a:t>Shape?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0020741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2631882"/>
            <a:ext cx="11111820" cy="2595562"/>
          </a:xfrm>
        </p:spPr>
        <p:txBody>
          <a:bodyPr>
            <a:noAutofit/>
          </a:bodyPr>
          <a:lstStyle/>
          <a:p>
            <a:r>
              <a:rPr lang="en-US" sz="9000" dirty="0"/>
              <a:t>        </a:t>
            </a:r>
            <a:r>
              <a:rPr lang="en-US" sz="9000" dirty="0" err="1"/>
              <a:t>a.Zn</a:t>
            </a:r>
            <a:r>
              <a:rPr lang="en-US" sz="9000" dirty="0"/>
              <a:t>(NO</a:t>
            </a:r>
            <a:r>
              <a:rPr lang="en-US" sz="9000" baseline="-25000" dirty="0"/>
              <a:t>3</a:t>
            </a:r>
            <a:r>
              <a:rPr lang="en-US" sz="9000" dirty="0"/>
              <a:t>)</a:t>
            </a:r>
            <a:r>
              <a:rPr lang="en-US" sz="9000" baseline="-25000" dirty="0"/>
              <a:t>2</a:t>
            </a:r>
            <a:r>
              <a:rPr lang="en-US" sz="9000" dirty="0"/>
              <a:t/>
            </a:r>
            <a:br>
              <a:rPr lang="en-US" sz="9000" dirty="0"/>
            </a:br>
            <a:r>
              <a:rPr lang="en-US" sz="9000" dirty="0"/>
              <a:t>   b.NH</a:t>
            </a:r>
            <a:r>
              <a:rPr lang="en-US" sz="9000" baseline="-25000" dirty="0"/>
              <a:t>4</a:t>
            </a:r>
            <a:r>
              <a:rPr lang="en-US" sz="9000" dirty="0"/>
              <a:t>Br</a:t>
            </a:r>
            <a:br>
              <a:rPr lang="en-US" sz="9000" dirty="0"/>
            </a:br>
            <a:r>
              <a:rPr lang="en-US" sz="9000" dirty="0"/>
              <a:t>  c.MgF</a:t>
            </a:r>
            <a:r>
              <a:rPr lang="en-US" sz="9000" baseline="-25000" dirty="0"/>
              <a:t>2</a:t>
            </a:r>
            <a:r>
              <a:rPr lang="en-US" sz="9000" b="1" baseline="-25000" dirty="0"/>
              <a:t/>
            </a:r>
            <a:br>
              <a:rPr lang="en-US" sz="9000" b="1" baseline="-25000" dirty="0"/>
            </a:br>
            <a:r>
              <a:rPr lang="en-US" sz="9000" b="1" baseline="-25000" dirty="0"/>
              <a:t>D</a:t>
            </a:r>
            <a:r>
              <a:rPr lang="en-US" sz="10000" b="1" baseline="-25000" dirty="0"/>
              <a:t>issolves in water?</a:t>
            </a:r>
            <a:endParaRPr lang="en-US" sz="10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3726094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286125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dirty="0"/>
              <a:t> 2CH</a:t>
            </a:r>
            <a:r>
              <a:rPr lang="en-US" sz="10000" baseline="-25000" dirty="0"/>
              <a:t>4</a:t>
            </a:r>
            <a:r>
              <a:rPr lang="en-US" sz="10000" dirty="0"/>
              <a:t> </a:t>
            </a:r>
            <a:r>
              <a:rPr lang="en-US" sz="10000" dirty="0">
                <a:sym typeface="Wingdings" panose="05000000000000000000" pitchFamily="2" charset="2"/>
              </a:rPr>
              <a:t>  2C +4H</a:t>
            </a:r>
            <a:r>
              <a:rPr lang="en-US" sz="10000" baseline="-25000" dirty="0">
                <a:sym typeface="Wingdings" panose="05000000000000000000" pitchFamily="2" charset="2"/>
              </a:rPr>
              <a:t>2</a:t>
            </a:r>
            <a:r>
              <a:rPr lang="en-US" sz="8500" dirty="0"/>
              <a:t/>
            </a:r>
            <a:br>
              <a:rPr lang="en-US" sz="8500" dirty="0"/>
            </a:br>
            <a:r>
              <a:rPr lang="en-US" sz="8500" dirty="0"/>
              <a:t/>
            </a:r>
            <a:br>
              <a:rPr lang="en-US" sz="8500" dirty="0"/>
            </a:br>
            <a:r>
              <a:rPr lang="el-GR" sz="7000" b="1" dirty="0"/>
              <a:t>Δ</a:t>
            </a:r>
            <a:r>
              <a:rPr lang="en-US" sz="7000" b="1" dirty="0"/>
              <a:t>H = ?</a:t>
            </a:r>
            <a:endParaRPr lang="en-US" sz="7000" b="1" dirty="0">
              <a:sym typeface="Wingdings" panose="05000000000000000000" pitchFamily="2" charset="2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99FDD63C-AEC3-4AF9-B972-F8F523898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780688"/>
              </p:ext>
            </p:extLst>
          </p:nvPr>
        </p:nvGraphicFramePr>
        <p:xfrm>
          <a:off x="1336350" y="150498"/>
          <a:ext cx="9519299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438">
                  <a:extLst>
                    <a:ext uri="{9D8B030D-6E8A-4147-A177-3AD203B41FA5}">
                      <a16:colId xmlns:a16="http://schemas.microsoft.com/office/drawing/2014/main" xmlns="" val="755828495"/>
                    </a:ext>
                  </a:extLst>
                </a:gridCol>
                <a:gridCol w="7702861">
                  <a:extLst>
                    <a:ext uri="{9D8B030D-6E8A-4147-A177-3AD203B41FA5}">
                      <a16:colId xmlns:a16="http://schemas.microsoft.com/office/drawing/2014/main" xmlns="" val="4118122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/>
                        <a:t>Bond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Bond Dissociation Energy (kJ/mol)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7667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/>
                        <a:t>C-H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2258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/>
                        <a:t>H-H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450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7127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22313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93306" y="3353530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dirty="0"/>
              <a:t>C</a:t>
            </a:r>
            <a:r>
              <a:rPr lang="en-US" sz="10000" baseline="-25000" dirty="0"/>
              <a:t>2</a:t>
            </a:r>
            <a:r>
              <a:rPr lang="en-US" sz="10000" dirty="0"/>
              <a:t>H</a:t>
            </a:r>
            <a:r>
              <a:rPr lang="en-US" sz="10000" baseline="-25000" dirty="0"/>
              <a:t>2</a:t>
            </a:r>
            <a:r>
              <a:rPr lang="en-US" sz="10000" dirty="0"/>
              <a:t> </a:t>
            </a:r>
            <a:br>
              <a:rPr lang="en-US" sz="10000" dirty="0"/>
            </a:br>
            <a:r>
              <a:rPr lang="en-US" sz="10000" dirty="0"/>
              <a:t/>
            </a:r>
            <a:br>
              <a:rPr lang="en-US" sz="10000" dirty="0"/>
            </a:br>
            <a:r>
              <a:rPr lang="en-US" sz="8000" b="1" dirty="0"/>
              <a:t>Oxidation number of Carbon?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247873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93306" y="3353530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dirty="0"/>
              <a:t>CaH</a:t>
            </a:r>
            <a:r>
              <a:rPr lang="en-US" sz="10000" baseline="-25000" dirty="0"/>
              <a:t>2</a:t>
            </a:r>
            <a:r>
              <a:rPr lang="en-US" sz="10000" dirty="0"/>
              <a:t> </a:t>
            </a:r>
            <a:br>
              <a:rPr lang="en-US" sz="10000" dirty="0"/>
            </a:br>
            <a:r>
              <a:rPr lang="en-US" sz="10000" dirty="0"/>
              <a:t/>
            </a:r>
            <a:br>
              <a:rPr lang="en-US" sz="10000" dirty="0"/>
            </a:br>
            <a:r>
              <a:rPr lang="en-US" sz="8000" b="1" dirty="0"/>
              <a:t>Oxidation number of Hydrogen?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9753515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93306" y="3353530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dirty="0"/>
              <a:t>3 moles in 6 liters</a:t>
            </a:r>
            <a:br>
              <a:rPr lang="en-US" sz="10000" dirty="0"/>
            </a:br>
            <a:r>
              <a:rPr lang="en-US" sz="10000" dirty="0"/>
              <a:t/>
            </a:r>
            <a:br>
              <a:rPr lang="en-US" sz="10000" dirty="0"/>
            </a:br>
            <a:r>
              <a:rPr lang="en-US" sz="8000" b="1" dirty="0"/>
              <a:t>Molarity?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9009377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93306" y="3353530"/>
            <a:ext cx="11958762" cy="2595562"/>
          </a:xfrm>
        </p:spPr>
        <p:txBody>
          <a:bodyPr>
            <a:noAutofit/>
          </a:bodyPr>
          <a:lstStyle/>
          <a:p>
            <a:r>
              <a:rPr lang="en-US" sz="10000" dirty="0"/>
              <a:t>Na</a:t>
            </a:r>
            <a:r>
              <a:rPr lang="en-US" sz="10000" baseline="-25000" dirty="0"/>
              <a:t>2</a:t>
            </a:r>
            <a:r>
              <a:rPr lang="en-US" sz="10000" dirty="0"/>
              <a:t>S + Li </a:t>
            </a:r>
            <a:r>
              <a:rPr lang="en-US" sz="10000" dirty="0">
                <a:sym typeface="Wingdings" panose="05000000000000000000" pitchFamily="2" charset="2"/>
              </a:rPr>
              <a:t> Li</a:t>
            </a:r>
            <a:r>
              <a:rPr lang="en-US" sz="10000" baseline="-25000" dirty="0">
                <a:sym typeface="Wingdings" panose="05000000000000000000" pitchFamily="2" charset="2"/>
              </a:rPr>
              <a:t>2</a:t>
            </a:r>
            <a:r>
              <a:rPr lang="en-US" sz="10000" dirty="0">
                <a:sym typeface="Wingdings" panose="05000000000000000000" pitchFamily="2" charset="2"/>
              </a:rPr>
              <a:t>S + Na</a:t>
            </a:r>
            <a:r>
              <a:rPr lang="en-US" sz="10000" dirty="0"/>
              <a:t/>
            </a:r>
            <a:br>
              <a:rPr lang="en-US" sz="10000" dirty="0"/>
            </a:br>
            <a:r>
              <a:rPr lang="en-US" sz="10000" dirty="0"/>
              <a:t/>
            </a:r>
            <a:br>
              <a:rPr lang="en-US" sz="10000" dirty="0"/>
            </a:br>
            <a:r>
              <a:rPr lang="en-US" sz="8000" b="1" dirty="0"/>
              <a:t>Sum of coefficients?</a:t>
            </a:r>
            <a:endParaRPr lang="en-US" sz="70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37371610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054951"/>
            <a:ext cx="11958762" cy="2595562"/>
          </a:xfrm>
        </p:spPr>
        <p:txBody>
          <a:bodyPr>
            <a:noAutofit/>
          </a:bodyPr>
          <a:lstStyle/>
          <a:p>
            <a:r>
              <a:rPr lang="en-US" sz="8000" dirty="0"/>
              <a:t>Na</a:t>
            </a:r>
            <a:r>
              <a:rPr lang="en-US" sz="8000" baseline="-25000" dirty="0"/>
              <a:t>2</a:t>
            </a:r>
            <a:r>
              <a:rPr lang="en-US" sz="8000" dirty="0"/>
              <a:t>S + 2Li </a:t>
            </a:r>
            <a:r>
              <a:rPr lang="en-US" sz="8000" dirty="0">
                <a:sym typeface="Wingdings" panose="05000000000000000000" pitchFamily="2" charset="2"/>
              </a:rPr>
              <a:t> Li</a:t>
            </a:r>
            <a:r>
              <a:rPr lang="en-US" sz="8000" baseline="-25000" dirty="0">
                <a:sym typeface="Wingdings" panose="05000000000000000000" pitchFamily="2" charset="2"/>
              </a:rPr>
              <a:t>2</a:t>
            </a:r>
            <a:r>
              <a:rPr lang="en-US" sz="8000" dirty="0">
                <a:sym typeface="Wingdings" panose="05000000000000000000" pitchFamily="2" charset="2"/>
              </a:rPr>
              <a:t>S + 2Na</a:t>
            </a:r>
            <a:br>
              <a:rPr lang="en-US" sz="8000" dirty="0">
                <a:sym typeface="Wingdings" panose="05000000000000000000" pitchFamily="2" charset="2"/>
              </a:rPr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b="1" dirty="0"/>
              <a:t>Limiting Reactant?</a:t>
            </a:r>
            <a:endParaRPr lang="en-US" sz="8000" b="1" dirty="0">
              <a:sym typeface="Wingdings" panose="05000000000000000000" pitchFamily="2" charset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A93213B-CC7A-4645-B062-600B240AD98A}"/>
              </a:ext>
            </a:extLst>
          </p:cNvPr>
          <p:cNvSpPr txBox="1"/>
          <p:nvPr/>
        </p:nvSpPr>
        <p:spPr>
          <a:xfrm>
            <a:off x="1119673" y="2071395"/>
            <a:ext cx="51038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i="1" dirty="0">
                <a:sym typeface="Wingdings" panose="05000000000000000000" pitchFamily="2" charset="2"/>
              </a:rPr>
              <a:t>2 mol   3 mol</a:t>
            </a:r>
            <a:endParaRPr lang="en-US" sz="7000" i="1" dirty="0"/>
          </a:p>
        </p:txBody>
      </p:sp>
    </p:spTree>
    <p:extLst>
      <p:ext uri="{BB962C8B-B14F-4D97-AF65-F5344CB8AC3E}">
        <p14:creationId xmlns:p14="http://schemas.microsoft.com/office/powerpoint/2010/main" val="287133683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054951"/>
            <a:ext cx="11958762" cy="2595562"/>
          </a:xfrm>
        </p:spPr>
        <p:txBody>
          <a:bodyPr>
            <a:noAutofit/>
          </a:bodyPr>
          <a:lstStyle/>
          <a:p>
            <a:r>
              <a:rPr lang="en-US" sz="8000" dirty="0"/>
              <a:t>Na</a:t>
            </a:r>
            <a:r>
              <a:rPr lang="en-US" sz="8000" baseline="-25000" dirty="0"/>
              <a:t>2</a:t>
            </a:r>
            <a:r>
              <a:rPr lang="en-US" sz="8000" dirty="0"/>
              <a:t>S + 2Li </a:t>
            </a:r>
            <a:r>
              <a:rPr lang="en-US" sz="8000" dirty="0">
                <a:sym typeface="Wingdings" panose="05000000000000000000" pitchFamily="2" charset="2"/>
              </a:rPr>
              <a:t> Li</a:t>
            </a:r>
            <a:r>
              <a:rPr lang="en-US" sz="8000" baseline="-25000" dirty="0">
                <a:sym typeface="Wingdings" panose="05000000000000000000" pitchFamily="2" charset="2"/>
              </a:rPr>
              <a:t>2</a:t>
            </a:r>
            <a:r>
              <a:rPr lang="en-US" sz="8000" dirty="0">
                <a:sym typeface="Wingdings" panose="05000000000000000000" pitchFamily="2" charset="2"/>
              </a:rPr>
              <a:t>S + 2Na</a:t>
            </a:r>
            <a:br>
              <a:rPr lang="en-US" sz="8000" dirty="0">
                <a:sym typeface="Wingdings" panose="05000000000000000000" pitchFamily="2" charset="2"/>
              </a:rPr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b="1" dirty="0"/>
              <a:t>Moles of Na that form?</a:t>
            </a:r>
            <a:endParaRPr lang="en-US" sz="8000" b="1" dirty="0">
              <a:sym typeface="Wingdings" panose="05000000000000000000" pitchFamily="2" charset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A93213B-CC7A-4645-B062-600B240AD98A}"/>
              </a:ext>
            </a:extLst>
          </p:cNvPr>
          <p:cNvSpPr txBox="1"/>
          <p:nvPr/>
        </p:nvSpPr>
        <p:spPr>
          <a:xfrm>
            <a:off x="1119673" y="2071395"/>
            <a:ext cx="51038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i="1" dirty="0">
                <a:sym typeface="Wingdings" panose="05000000000000000000" pitchFamily="2" charset="2"/>
              </a:rPr>
              <a:t>2 mol   3 mol</a:t>
            </a:r>
            <a:endParaRPr lang="en-US" sz="7000" i="1" dirty="0"/>
          </a:p>
        </p:txBody>
      </p:sp>
    </p:spTree>
    <p:extLst>
      <p:ext uri="{BB962C8B-B14F-4D97-AF65-F5344CB8AC3E}">
        <p14:creationId xmlns:p14="http://schemas.microsoft.com/office/powerpoint/2010/main" val="224353090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054951"/>
            <a:ext cx="11958762" cy="2595562"/>
          </a:xfrm>
        </p:spPr>
        <p:txBody>
          <a:bodyPr>
            <a:noAutofit/>
          </a:bodyPr>
          <a:lstStyle/>
          <a:p>
            <a:r>
              <a:rPr lang="en-US" sz="8000" dirty="0"/>
              <a:t>Na</a:t>
            </a:r>
            <a:r>
              <a:rPr lang="en-US" sz="8000" baseline="-25000" dirty="0"/>
              <a:t>2</a:t>
            </a:r>
            <a:r>
              <a:rPr lang="en-US" sz="8000" dirty="0"/>
              <a:t>S + 2Li </a:t>
            </a:r>
            <a:r>
              <a:rPr lang="en-US" sz="8000" dirty="0">
                <a:sym typeface="Wingdings" panose="05000000000000000000" pitchFamily="2" charset="2"/>
              </a:rPr>
              <a:t> Li</a:t>
            </a:r>
            <a:r>
              <a:rPr lang="en-US" sz="8000" baseline="-25000" dirty="0">
                <a:sym typeface="Wingdings" panose="05000000000000000000" pitchFamily="2" charset="2"/>
              </a:rPr>
              <a:t>2</a:t>
            </a:r>
            <a:r>
              <a:rPr lang="en-US" sz="8000" dirty="0">
                <a:sym typeface="Wingdings" panose="05000000000000000000" pitchFamily="2" charset="2"/>
              </a:rPr>
              <a:t>S + 2Na</a:t>
            </a:r>
            <a:br>
              <a:rPr lang="en-US" sz="8000" dirty="0">
                <a:sym typeface="Wingdings" panose="05000000000000000000" pitchFamily="2" charset="2"/>
              </a:rPr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b="1" dirty="0"/>
              <a:t>Moles of Li</a:t>
            </a:r>
            <a:r>
              <a:rPr lang="en-US" sz="8000" b="1" baseline="-25000" dirty="0"/>
              <a:t>2</a:t>
            </a:r>
            <a:r>
              <a:rPr lang="en-US" sz="8000" b="1" dirty="0"/>
              <a:t>S that form?</a:t>
            </a:r>
            <a:endParaRPr lang="en-US" sz="8000" b="1" dirty="0">
              <a:sym typeface="Wingdings" panose="05000000000000000000" pitchFamily="2" charset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A93213B-CC7A-4645-B062-600B240AD98A}"/>
              </a:ext>
            </a:extLst>
          </p:cNvPr>
          <p:cNvSpPr txBox="1"/>
          <p:nvPr/>
        </p:nvSpPr>
        <p:spPr>
          <a:xfrm>
            <a:off x="1119673" y="2071395"/>
            <a:ext cx="51038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i="1" dirty="0">
                <a:sym typeface="Wingdings" panose="05000000000000000000" pitchFamily="2" charset="2"/>
              </a:rPr>
              <a:t>2 mol   3 mol</a:t>
            </a:r>
            <a:endParaRPr lang="en-US" sz="7000" i="1" dirty="0"/>
          </a:p>
        </p:txBody>
      </p:sp>
    </p:spTree>
    <p:extLst>
      <p:ext uri="{BB962C8B-B14F-4D97-AF65-F5344CB8AC3E}">
        <p14:creationId xmlns:p14="http://schemas.microsoft.com/office/powerpoint/2010/main" val="272906177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3B1FC-F792-421C-BB18-DA4D00103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619" y="3054951"/>
            <a:ext cx="11958762" cy="2595562"/>
          </a:xfrm>
        </p:spPr>
        <p:txBody>
          <a:bodyPr>
            <a:noAutofit/>
          </a:bodyPr>
          <a:lstStyle/>
          <a:p>
            <a:r>
              <a:rPr lang="en-US" sz="8000" dirty="0"/>
              <a:t>Na</a:t>
            </a:r>
            <a:r>
              <a:rPr lang="en-US" sz="8000" baseline="-25000" dirty="0"/>
              <a:t>2</a:t>
            </a:r>
            <a:r>
              <a:rPr lang="en-US" sz="8000" dirty="0"/>
              <a:t>S + 2Li </a:t>
            </a:r>
            <a:r>
              <a:rPr lang="en-US" sz="8000" dirty="0">
                <a:sym typeface="Wingdings" panose="05000000000000000000" pitchFamily="2" charset="2"/>
              </a:rPr>
              <a:t> Li</a:t>
            </a:r>
            <a:r>
              <a:rPr lang="en-US" sz="8000" baseline="-25000" dirty="0">
                <a:sym typeface="Wingdings" panose="05000000000000000000" pitchFamily="2" charset="2"/>
              </a:rPr>
              <a:t>2</a:t>
            </a:r>
            <a:r>
              <a:rPr lang="en-US" sz="8000" dirty="0">
                <a:sym typeface="Wingdings" panose="05000000000000000000" pitchFamily="2" charset="2"/>
              </a:rPr>
              <a:t>S + 2Na</a:t>
            </a:r>
            <a:br>
              <a:rPr lang="en-US" sz="8000" dirty="0">
                <a:sym typeface="Wingdings" panose="05000000000000000000" pitchFamily="2" charset="2"/>
              </a:rPr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b="1" dirty="0"/>
              <a:t>Excess moles of Na</a:t>
            </a:r>
            <a:r>
              <a:rPr lang="en-US" sz="8000" b="1" baseline="-25000" dirty="0"/>
              <a:t>2</a:t>
            </a:r>
            <a:r>
              <a:rPr lang="en-US" sz="8000" b="1" dirty="0"/>
              <a:t>S?</a:t>
            </a:r>
            <a:endParaRPr lang="en-US" sz="8000" b="1" dirty="0">
              <a:sym typeface="Wingdings" panose="05000000000000000000" pitchFamily="2" charset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A93213B-CC7A-4645-B062-600B240AD98A}"/>
              </a:ext>
            </a:extLst>
          </p:cNvPr>
          <p:cNvSpPr txBox="1"/>
          <p:nvPr/>
        </p:nvSpPr>
        <p:spPr>
          <a:xfrm>
            <a:off x="1119673" y="2071395"/>
            <a:ext cx="51038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i="1" dirty="0">
                <a:sym typeface="Wingdings" panose="05000000000000000000" pitchFamily="2" charset="2"/>
              </a:rPr>
              <a:t>2 mol   3 mol</a:t>
            </a:r>
            <a:endParaRPr lang="en-US" sz="7000" i="1" dirty="0"/>
          </a:p>
        </p:txBody>
      </p:sp>
    </p:spTree>
    <p:extLst>
      <p:ext uri="{BB962C8B-B14F-4D97-AF65-F5344CB8AC3E}">
        <p14:creationId xmlns:p14="http://schemas.microsoft.com/office/powerpoint/2010/main" val="967583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5563</TotalTime>
  <Words>1055</Words>
  <Application>Microsoft Macintosh PowerPoint</Application>
  <PresentationFormat>Widescreen</PresentationFormat>
  <Paragraphs>506</Paragraphs>
  <Slides>119</Slides>
  <Notes>118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119</vt:i4>
      </vt:variant>
    </vt:vector>
  </HeadingPairs>
  <TitlesOfParts>
    <vt:vector size="124" baseType="lpstr">
      <vt:lpstr>Calibri</vt:lpstr>
      <vt:lpstr>Calibri Light</vt:lpstr>
      <vt:lpstr>Wingdings</vt:lpstr>
      <vt:lpstr>Arial</vt:lpstr>
      <vt:lpstr>Office Theme</vt:lpstr>
      <vt:lpstr>Br2(l) ΔHf◦ = ?</vt:lpstr>
      <vt:lpstr>2A  2C     ∆H=+40 C  A     ∆H=?</vt:lpstr>
      <vt:lpstr>Al(s)  Al(l)    ∆S = ? +, 0, or -</vt:lpstr>
      <vt:lpstr>Rate = k[A]x What is x?</vt:lpstr>
      <vt:lpstr>a.Ag(s)         b.C3H8O(aq)            c.Ca(NO3)2(s) Conducts electricity?</vt:lpstr>
      <vt:lpstr>KNO3(aq) Strong, weak, or non-electrolyte?</vt:lpstr>
      <vt:lpstr>Bond angle?</vt:lpstr>
      <vt:lpstr>Carbonate Shape?</vt:lpstr>
      <vt:lpstr>SF4 and TeCl4  Shape?</vt:lpstr>
      <vt:lpstr>N2 vs. O2  Longer bond?</vt:lpstr>
      <vt:lpstr>N2 vs. O2  Greater bond energy?</vt:lpstr>
      <vt:lpstr>HBr vs. HI Stronger acid?</vt:lpstr>
      <vt:lpstr>H2SeO4 vs. H2TeO4 Stronger acid?</vt:lpstr>
      <vt:lpstr>3A + C  2B   ΔH=+8kJ If heat is added, K will a. increase  b. decrease           c. stay the same</vt:lpstr>
      <vt:lpstr>HF(aq) Strong, weak, or non-electrolyte?</vt:lpstr>
      <vt:lpstr>A ↔ B Q = 6.0 K = 2.2 Direction of Shift?</vt:lpstr>
      <vt:lpstr>A ↔ B K = 4.2x1017  Which is there more of at equilibrium?</vt:lpstr>
      <vt:lpstr>H2S or PF3  Which is polar?</vt:lpstr>
      <vt:lpstr>   Li+ + e-  Li     E=-3.05V Sn2+ + 2e-  Sn  E=-.136V  Which will be oxidized?</vt:lpstr>
      <vt:lpstr>   Cathode?</vt:lpstr>
      <vt:lpstr>   A  2B  If a catalyst is added, will reaction shift left or right?</vt:lpstr>
      <vt:lpstr>   2A + B  2C + D  If D is added at equilibrium, what happens to K?</vt:lpstr>
      <vt:lpstr>   2A + B  2C + D  If D is added at equilibrium, which way will reaction shift?</vt:lpstr>
      <vt:lpstr>   Al  Al+ + e-  Ga Ga+ + e-  Greater Ionization Energy?</vt:lpstr>
      <vt:lpstr>   O2-, F- and Ne   These are all ____________.</vt:lpstr>
      <vt:lpstr>   PbI2(s) ↔ Pb2+ + 2I- Ksp expression?</vt:lpstr>
      <vt:lpstr>   O or F  Higher effective nuclear charge?</vt:lpstr>
      <vt:lpstr>   K or Ca  Greater nuclear shielding?</vt:lpstr>
      <vt:lpstr>AX5  Shape?</vt:lpstr>
      <vt:lpstr>  C – C, C=C, C=C  Longest bond?</vt:lpstr>
      <vt:lpstr>  ΔH=+ and ΔS=+  When is it spontaneous?</vt:lpstr>
      <vt:lpstr>  rate=k[A]2[B]  Reaction order?</vt:lpstr>
      <vt:lpstr>Is this 1st order?</vt:lpstr>
      <vt:lpstr> Type of IMF?</vt:lpstr>
      <vt:lpstr>   Bond angle  between  Br atoms?</vt:lpstr>
      <vt:lpstr>   Polar or  nonpolar?</vt:lpstr>
      <vt:lpstr>  CsI or LiCl  Higher melting point?</vt:lpstr>
      <vt:lpstr>  Which is catalyzed?</vt:lpstr>
      <vt:lpstr> A + B  C + E    slow E + A  C + D   fast  rate law?</vt:lpstr>
      <vt:lpstr> A + B  C + E    slow E + A  C + D   fast  overall reaction?</vt:lpstr>
      <vt:lpstr> A + B  C + E    fast E + A  C + D      slow  rate law?</vt:lpstr>
      <vt:lpstr>Rate = k[A]2 What’s on the y-axis?</vt:lpstr>
      <vt:lpstr> Larger specific heat capacity?</vt:lpstr>
      <vt:lpstr> Si or Ge  less electronegative?</vt:lpstr>
      <vt:lpstr> Mg or Na  Higher 2nd Ionization Energy?</vt:lpstr>
      <vt:lpstr> N2O5 + H2O  ? </vt:lpstr>
      <vt:lpstr>        a.Zn(NO3)2(s) b.CCl4(g)   c.MgF2(l) Conducts electricity?</vt:lpstr>
      <vt:lpstr> C2O5 + H2O  ?  Acidic or Basic </vt:lpstr>
      <vt:lpstr> Number of pi bonds?</vt:lpstr>
      <vt:lpstr>Solid, liquid, or gas?</vt:lpstr>
      <vt:lpstr>        Temp                Pressure  a.  High                 High  b.  Low                  High  c.  High                 Low     d.  Low                  Low Largest deviation from ideal gas behavior?</vt:lpstr>
      <vt:lpstr> Ksp = 3.1 x 10-7 Q = 4.8 x 10-10  Unsaturated, saturated, or supersaturated?</vt:lpstr>
      <vt:lpstr> 2Al + 3Cu2+  2Al3+ + 3Cu  n = ?</vt:lpstr>
      <vt:lpstr> [Kr]5s24d105p1  Number of valence electrons?</vt:lpstr>
      <vt:lpstr>Buffer region?</vt:lpstr>
      <vt:lpstr> Ag+(aq) + Cl-(aq) AgCl(s)  ∆S = + or -?</vt:lpstr>
      <vt:lpstr> I2(g) I2(s)  ∆H = +, 0, or -?</vt:lpstr>
      <vt:lpstr> CO    CO2   O3  Which has a coordinate covalent bond?</vt:lpstr>
      <vt:lpstr> CCl4    PBr5    H2S  Which one is polar?</vt:lpstr>
      <vt:lpstr> Cu(s)  Metallic, ionic, molecular covalent, or  network covalent bonds?</vt:lpstr>
      <vt:lpstr> K2CO3(s)  Metallic, ionic,  molecular covalent, or  network covalent bonds?</vt:lpstr>
      <vt:lpstr> Light will be _______.</vt:lpstr>
      <vt:lpstr> rate = k[A]2  units on k?</vt:lpstr>
      <vt:lpstr> H  +  H    H  H  ΔH = + or -?</vt:lpstr>
      <vt:lpstr> N2O4(g)   2NO2(g)   ΔS = + or -?</vt:lpstr>
      <vt:lpstr>Rate = k[NO] What’s on the y-axis?</vt:lpstr>
      <vt:lpstr>  Is ∆H + or -?</vt:lpstr>
      <vt:lpstr> Na(s)  ΔH˚f = ?</vt:lpstr>
      <vt:lpstr> H2O + CO2  ? </vt:lpstr>
      <vt:lpstr> H2O or CO2  Which contains POLAR bonds? </vt:lpstr>
      <vt:lpstr> SO2  Oxidation number of sulfur?</vt:lpstr>
      <vt:lpstr> 2Al + 3CuCl2  2AlCl3 + 3Cu What is reduced?</vt:lpstr>
      <vt:lpstr>Where is [HA] greatest?</vt:lpstr>
      <vt:lpstr>Equivalence Point?</vt:lpstr>
      <vt:lpstr>_________ acid titrated with strong base?</vt:lpstr>
      <vt:lpstr>Strong acid titrated with strong base. pH at equivalence point = ?</vt:lpstr>
      <vt:lpstr>pH is 3.0  What is [HNO3]?</vt:lpstr>
      <vt:lpstr>pH is 3.0  What is [NaOH]?</vt:lpstr>
      <vt:lpstr>pH is 3.0 Ka = 1x10-4  What is [HA]?</vt:lpstr>
      <vt:lpstr>[HA] = 3.0 M [HX] = 3.0 M  How do pH values compare?</vt:lpstr>
      <vt:lpstr>Na or Mg   Which is has a larger radius?</vt:lpstr>
      <vt:lpstr>F or O   Which is has a larger radius?</vt:lpstr>
      <vt:lpstr>Exothermic   Sign on ΔH?</vt:lpstr>
      <vt:lpstr>Breaking Bonds   Endothermic or Exothermic?</vt:lpstr>
      <vt:lpstr>   Total Volume?</vt:lpstr>
      <vt:lpstr>C4H10   Empirical Formula?</vt:lpstr>
      <vt:lpstr>   Which is faster?</vt:lpstr>
      <vt:lpstr>   Which has more energy?</vt:lpstr>
      <vt:lpstr>   Total Pressure?</vt:lpstr>
      <vt:lpstr>        a.Zn(NO3)2    b.NH4Br   c.MgF2 Dissolves in water?</vt:lpstr>
      <vt:lpstr> 2CH4   2C +4H2  ΔH = ?</vt:lpstr>
      <vt:lpstr>C2H2   Oxidation number of Carbon?</vt:lpstr>
      <vt:lpstr>CaH2   Oxidation number of Hydrogen?</vt:lpstr>
      <vt:lpstr>3 moles in 6 liters  Molarity?</vt:lpstr>
      <vt:lpstr>Na2S + Li  Li2S + Na  Sum of coefficients?</vt:lpstr>
      <vt:lpstr>Na2S + 2Li  Li2S + 2Na   Limiting Reactant?</vt:lpstr>
      <vt:lpstr>Na2S + 2Li  Li2S + 2Na   Moles of Na that form?</vt:lpstr>
      <vt:lpstr>Na2S + 2Li  Li2S + 2Na   Moles of Li2S that form?</vt:lpstr>
      <vt:lpstr>Na2S + 2Li  Li2S + 2Na   Excess moles of Na2S?</vt:lpstr>
      <vt:lpstr>C2O42-   Oxidation number of carbon?</vt:lpstr>
      <vt:lpstr>HNO3  Oxidation number of nitrogen?</vt:lpstr>
      <vt:lpstr>a.HNO3  b.H2SO3  c.H2CO3   d.NH4OH Forms a gas?</vt:lpstr>
      <vt:lpstr>     a.HClO4       b.H2SO3       c.H2CO3  d.HF  Strong Acid?</vt:lpstr>
      <vt:lpstr>Ca3PO4       Name?</vt:lpstr>
      <vt:lpstr>NaOH(aq)       Spectator Ion?</vt:lpstr>
      <vt:lpstr>NaOH(aq) + HF(aq)  H2O(l) + NaF(aq)       Color of spectator ion(s)?</vt:lpstr>
      <vt:lpstr>CsOH(aq) + Ca(NO3)2(aq)        Identify products?</vt:lpstr>
      <vt:lpstr>CsOH(aq) + Ca(NO3)2(aq)  Ca(OH)2 + CsNO3       Identify precipitate?</vt:lpstr>
      <vt:lpstr>pH = 3.84       pOH?</vt:lpstr>
      <vt:lpstr>6 x 10-3/2 x 10-1       Answer?</vt:lpstr>
      <vt:lpstr>(3 x 10-3)(2 x 10-1)       Answer?</vt:lpstr>
      <vt:lpstr>0.004/0.02       Answer?</vt:lpstr>
      <vt:lpstr>-log (1x10-6)       Answer?</vt:lpstr>
      <vt:lpstr>Ka = 1 x 10-4       pKa?</vt:lpstr>
      <vt:lpstr>      Total pressure?</vt:lpstr>
      <vt:lpstr>      Mole Fraction for N2?</vt:lpstr>
      <vt:lpstr>      True or False:   There are more moles of O2.</vt:lpstr>
      <vt:lpstr>      If there is 1.0 mole of N2O4,   how many moles of O2?</vt:lpstr>
      <vt:lpstr>Double the volume.  What’s the total pressure?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 + Cu2+  Zn2+ + Cu E˚cell = 1.1 V  If [Cu2+] is 0.1M,  E˚cell &lt;, &gt;, or = 1.1V</dc:title>
  <dc:creator>Brea Wolfe</dc:creator>
  <cp:lastModifiedBy>Morgan Taylor</cp:lastModifiedBy>
  <cp:revision>37</cp:revision>
  <dcterms:created xsi:type="dcterms:W3CDTF">2019-03-08T20:42:33Z</dcterms:created>
  <dcterms:modified xsi:type="dcterms:W3CDTF">2019-05-03T17:54:51Z</dcterms:modified>
</cp:coreProperties>
</file>